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11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12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13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notesSlides/notesSlide14.xml" ContentType="application/vnd.openxmlformats-officedocument.presentationml.notesSlid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notesSlides/notesSlide15.xml" ContentType="application/vnd.openxmlformats-officedocument.presentationml.notesSlide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  <Override PartName="/ppt/charts/style10.xml" ContentType="application/vnd.ms-office.chartstyle+xml"/>
  <Override PartName="/ppt/charts/colors10.xml" ContentType="application/vnd.ms-office.chartcolorstyle+xml"/>
  <Override PartName="/ppt/charts/style11.xml" ContentType="application/vnd.ms-office.chartstyle+xml"/>
  <Override PartName="/ppt/charts/colors11.xml" ContentType="application/vnd.ms-office.chartcolorstyle+xml"/>
  <Override PartName="/ppt/charts/style12.xml" ContentType="application/vnd.ms-office.chartstyle+xml"/>
  <Override PartName="/ppt/charts/colors12.xml" ContentType="application/vnd.ms-office.chartcolorstyle+xml"/>
  <Override PartName="/ppt/charts/style13.xml" ContentType="application/vnd.ms-office.chartstyle+xml"/>
  <Override PartName="/ppt/charts/colors13.xml" ContentType="application/vnd.ms-office.chartcolorstyle+xml"/>
  <Override PartName="/ppt/charts/style14.xml" ContentType="application/vnd.ms-office.chartstyle+xml"/>
  <Override PartName="/ppt/charts/colors14.xml" ContentType="application/vnd.ms-office.chartcolorstyle+xml"/>
  <Override PartName="/ppt/charts/style15.xml" ContentType="application/vnd.ms-office.chartstyle+xml"/>
  <Override PartName="/ppt/charts/colors15.xml" ContentType="application/vnd.ms-office.chartcolorstyle+xml"/>
  <Override PartName="/ppt/charts/style16.xml" ContentType="application/vnd.ms-office.chartstyle+xml"/>
  <Override PartName="/ppt/charts/colors16.xml" ContentType="application/vnd.ms-office.chartcolorstyle+xml"/>
  <Override PartName="/ppt/charts/style17.xml" ContentType="application/vnd.ms-office.chartstyle+xml"/>
  <Override PartName="/ppt/charts/colors17.xml" ContentType="application/vnd.ms-office.chartcolorstyle+xml"/>
  <Override PartName="/ppt/charts/style18.xml" ContentType="application/vnd.ms-office.chartstyle+xml"/>
  <Override PartName="/ppt/charts/colors18.xml" ContentType="application/vnd.ms-office.chartcolorstyle+xml"/>
  <Override PartName="/ppt/charts/style19.xml" ContentType="application/vnd.ms-office.chartstyle+xml"/>
  <Override PartName="/ppt/charts/colors19.xml" ContentType="application/vnd.ms-office.chartcolorstyle+xml"/>
  <Override PartName="/ppt/charts/style20.xml" ContentType="application/vnd.ms-office.chartstyle+xml"/>
  <Override PartName="/ppt/charts/colors20.xml" ContentType="application/vnd.ms-office.chartcolorstyle+xml"/>
  <Override PartName="/ppt/charts/style21.xml" ContentType="application/vnd.ms-office.chartstyle+xml"/>
  <Override PartName="/ppt/charts/colors21.xml" ContentType="application/vnd.ms-office.chartcolorstyle+xml"/>
  <Override PartName="/ppt/charts/style22.xml" ContentType="application/vnd.ms-office.chartstyle+xml"/>
  <Override PartName="/ppt/charts/colors22.xml" ContentType="application/vnd.ms-office.chartcolorstyle+xml"/>
  <Override PartName="/ppt/charts/style23.xml" ContentType="application/vnd.ms-office.chartstyle+xml"/>
  <Override PartName="/ppt/charts/colors23.xml" ContentType="application/vnd.ms-office.chartcolorstyle+xml"/>
  <Override PartName="/ppt/charts/style24.xml" ContentType="application/vnd.ms-office.chartstyle+xml"/>
  <Override PartName="/ppt/charts/colors24.xml" ContentType="application/vnd.ms-office.chartcolorstyle+xml"/>
  <Override PartName="/ppt/charts/style25.xml" ContentType="application/vnd.ms-office.chartstyle+xml"/>
  <Override PartName="/ppt/charts/colors25.xml" ContentType="application/vnd.ms-office.chartcolorstyle+xml"/>
  <Override PartName="/ppt/charts/style26.xml" ContentType="application/vnd.ms-office.chartstyle+xml"/>
  <Override PartName="/ppt/charts/colors26.xml" ContentType="application/vnd.ms-office.chartcolorstyle+xml"/>
  <Override PartName="/ppt/charts/style27.xml" ContentType="application/vnd.ms-office.chartstyle+xml"/>
  <Override PartName="/ppt/charts/colors27.xml" ContentType="application/vnd.ms-office.chartcolorstyle+xml"/>
  <Override PartName="/ppt/charts/style28.xml" ContentType="application/vnd.ms-office.chartstyle+xml"/>
  <Override PartName="/ppt/charts/colors28.xml" ContentType="application/vnd.ms-office.chartcolorstyle+xml"/>
  <Override PartName="/ppt/charts/style29.xml" ContentType="application/vnd.ms-office.chartstyle+xml"/>
  <Override PartName="/ppt/charts/colors29.xml" ContentType="application/vnd.ms-office.chartcolorstyle+xml"/>
  <Override PartName="/ppt/charts/style30.xml" ContentType="application/vnd.ms-office.chartstyle+xml"/>
  <Override PartName="/ppt/charts/colors30.xml" ContentType="application/vnd.ms-office.chartcolorstyle+xml"/>
  <Override PartName="/ppt/charts/style31.xml" ContentType="application/vnd.ms-office.chartstyle+xml"/>
  <Override PartName="/ppt/charts/colors31.xml" ContentType="application/vnd.ms-office.chartcolorstyle+xml"/>
  <Override PartName="/ppt/charts/style32.xml" ContentType="application/vnd.ms-office.chartstyle+xml"/>
  <Override PartName="/ppt/charts/colors32.xml" ContentType="application/vnd.ms-office.chartcolorstyle+xml"/>
  <Override PartName="/ppt/charts/style33.xml" ContentType="application/vnd.ms-office.chartstyle+xml"/>
  <Override PartName="/ppt/charts/colors33.xml" ContentType="application/vnd.ms-office.chartcolorstyle+xml"/>
  <Override PartName="/ppt/charts/style34.xml" ContentType="application/vnd.ms-office.chartstyle+xml"/>
  <Override PartName="/ppt/charts/colors34.xml" ContentType="application/vnd.ms-office.chartcolorstyle+xml"/>
  <Override PartName="/ppt/charts/style35.xml" ContentType="application/vnd.ms-office.chartstyle+xml"/>
  <Override PartName="/ppt/charts/colors35.xml" ContentType="application/vnd.ms-office.chartcolorstyle+xml"/>
  <Override PartName="/ppt/charts/style36.xml" ContentType="application/vnd.ms-office.chartstyle+xml"/>
  <Override PartName="/ppt/charts/colors36.xml" ContentType="application/vnd.ms-office.chartcolorstyle+xml"/>
  <Override PartName="/ppt/charts/style37.xml" ContentType="application/vnd.ms-office.chartstyle+xml"/>
  <Override PartName="/ppt/charts/colors37.xml" ContentType="application/vnd.ms-office.chartcolorstyle+xml"/>
  <Override PartName="/ppt/charts/style38.xml" ContentType="application/vnd.ms-office.chartstyle+xml"/>
  <Override PartName="/ppt/charts/colors38.xml" ContentType="application/vnd.ms-office.chartcolorstyle+xml"/>
  <Override PartName="/ppt/charts/style39.xml" ContentType="application/vnd.ms-office.chartstyle+xml"/>
  <Override PartName="/ppt/charts/colors39.xml" ContentType="application/vnd.ms-office.chartcolorstyle+xml"/>
  <Override PartName="/ppt/charts/style40.xml" ContentType="application/vnd.ms-office.chartstyle+xml"/>
  <Override PartName="/ppt/charts/colors40.xml" ContentType="application/vnd.ms-office.chartcolorstyle+xml"/>
  <Override PartName="/ppt/charts/style41.xml" ContentType="application/vnd.ms-office.chartstyle+xml"/>
  <Override PartName="/ppt/charts/colors41.xml" ContentType="application/vnd.ms-office.chartcolorstyle+xml"/>
  <Override PartName="/ppt/charts/style42.xml" ContentType="application/vnd.ms-office.chartstyle+xml"/>
  <Override PartName="/ppt/charts/colors42.xml" ContentType="application/vnd.ms-office.chartcolorstyle+xml"/>
  <Override PartName="/ppt/charts/style43.xml" ContentType="application/vnd.ms-office.chartstyle+xml"/>
  <Override PartName="/ppt/charts/colors43.xml" ContentType="application/vnd.ms-office.chartcolorstyle+xml"/>
  <Override PartName="/ppt/charts/style44.xml" ContentType="application/vnd.ms-office.chartstyle+xml"/>
  <Override PartName="/ppt/charts/colors44.xml" ContentType="application/vnd.ms-office.chartcolorstyle+xml"/>
  <Override PartName="/ppt/charts/style45.xml" ContentType="application/vnd.ms-office.chartstyle+xml"/>
  <Override PartName="/ppt/charts/colors45.xml" ContentType="application/vnd.ms-office.chartcolorstyle+xml"/>
  <Override PartName="/ppt/charts/style46.xml" ContentType="application/vnd.ms-office.chartstyle+xml"/>
  <Override PartName="/ppt/charts/colors46.xml" ContentType="application/vnd.ms-office.chartcolorstyle+xml"/>
  <Override PartName="/ppt/charts/style47.xml" ContentType="application/vnd.ms-office.chartstyle+xml"/>
  <Override PartName="/ppt/charts/colors47.xml" ContentType="application/vnd.ms-office.chartcolorstyle+xml"/>
  <Override PartName="/ppt/charts/style48.xml" ContentType="application/vnd.ms-office.chartstyle+xml"/>
  <Override PartName="/ppt/charts/colors48.xml" ContentType="application/vnd.ms-office.chartcolorstyle+xml"/>
  <Override PartName="/ppt/charts/style49.xml" ContentType="application/vnd.ms-office.chartstyle+xml"/>
  <Override PartName="/ppt/charts/colors49.xml" ContentType="application/vnd.ms-office.chartcolorstyle+xml"/>
  <Override PartName="/ppt/charts/style50.xml" ContentType="application/vnd.ms-office.chartstyle+xml"/>
  <Override PartName="/ppt/charts/colors50.xml" ContentType="application/vnd.ms-office.chartcolorstyle+xml"/>
  <Override PartName="/ppt/charts/style51.xml" ContentType="application/vnd.ms-office.chartstyle+xml"/>
  <Override PartName="/ppt/charts/colors51.xml" ContentType="application/vnd.ms-office.chartcolorstyle+xml"/>
  <Override PartName="/ppt/charts/style52.xml" ContentType="application/vnd.ms-office.chartstyle+xml"/>
  <Override PartName="/ppt/charts/colors52.xml" ContentType="application/vnd.ms-office.chartcolorstyle+xml"/>
  <Override PartName="/ppt/charts/style53.xml" ContentType="application/vnd.ms-office.chartstyle+xml"/>
  <Override PartName="/ppt/charts/colors53.xml" ContentType="application/vnd.ms-office.chartcolorstyle+xml"/>
  <Override PartName="/ppt/charts/style54.xml" ContentType="application/vnd.ms-office.chartstyle+xml"/>
  <Override PartName="/ppt/charts/colors54.xml" ContentType="application/vnd.ms-office.chartcolorstyle+xml"/>
  <Override PartName="/ppt/charts/style55.xml" ContentType="application/vnd.ms-office.chartstyle+xml"/>
  <Override PartName="/ppt/charts/colors55.xml" ContentType="application/vnd.ms-office.chartcolorstyle+xml"/>
  <Override PartName="/ppt/charts/style56.xml" ContentType="application/vnd.ms-office.chartstyle+xml"/>
  <Override PartName="/ppt/charts/colors56.xml" ContentType="application/vnd.ms-office.chartcolorstyle+xml"/>
  <Override PartName="/ppt/charts/style57.xml" ContentType="application/vnd.ms-office.chartstyle+xml"/>
  <Override PartName="/ppt/charts/colors57.xml" ContentType="application/vnd.ms-office.chartcolorstyle+xml"/>
  <Override PartName="/ppt/charts/style58.xml" ContentType="application/vnd.ms-office.chartstyle+xml"/>
  <Override PartName="/ppt/charts/colors58.xml" ContentType="application/vnd.ms-office.chartcolorstyle+xml"/>
  <Override PartName="/ppt/charts/style59.xml" ContentType="application/vnd.ms-office.chartstyle+xml"/>
  <Override PartName="/ppt/charts/colors59.xml" ContentType="application/vnd.ms-office.chartcolorstyle+xml"/>
  <Override PartName="/ppt/charts/style60.xml" ContentType="application/vnd.ms-office.chartstyle+xml"/>
  <Override PartName="/ppt/charts/colors60.xml" ContentType="application/vnd.ms-office.chartcolorstyle+xml"/>
  <Override PartName="/ppt/charts/style61.xml" ContentType="application/vnd.ms-office.chartstyle+xml"/>
  <Override PartName="/ppt/charts/colors6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9" r:id="rId2"/>
    <p:sldId id="405" r:id="rId3"/>
    <p:sldId id="522" r:id="rId4"/>
    <p:sldId id="523" r:id="rId5"/>
    <p:sldId id="524" r:id="rId6"/>
    <p:sldId id="531" r:id="rId7"/>
    <p:sldId id="532" r:id="rId8"/>
    <p:sldId id="553" r:id="rId9"/>
    <p:sldId id="538" r:id="rId10"/>
    <p:sldId id="539" r:id="rId11"/>
    <p:sldId id="554" r:id="rId12"/>
    <p:sldId id="555" r:id="rId13"/>
    <p:sldId id="556" r:id="rId14"/>
    <p:sldId id="547" r:id="rId15"/>
    <p:sldId id="557" r:id="rId16"/>
    <p:sldId id="548" r:id="rId17"/>
    <p:sldId id="558" r:id="rId18"/>
    <p:sldId id="551" r:id="rId19"/>
    <p:sldId id="552" r:id="rId20"/>
    <p:sldId id="559" r:id="rId21"/>
    <p:sldId id="527" r:id="rId22"/>
  </p:sldIdLst>
  <p:sldSz cx="9144000" cy="6858000" type="screen4x3"/>
  <p:notesSz cx="6950075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orient="horz" pos="3696" userDrawn="1">
          <p15:clr>
            <a:srgbClr val="A4A3A4"/>
          </p15:clr>
        </p15:guide>
        <p15:guide id="3" orient="horz" pos="98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orient="horz" pos="3168" userDrawn="1">
          <p15:clr>
            <a:srgbClr val="A4A3A4"/>
          </p15:clr>
        </p15:guide>
        <p15:guide id="6" orient="horz" pos="22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90" userDrawn="1">
          <p15:clr>
            <a:srgbClr val="A4A3A4"/>
          </p15:clr>
        </p15:guide>
        <p15:guide id="2" pos="2170" userDrawn="1">
          <p15:clr>
            <a:srgbClr val="A4A3A4"/>
          </p15:clr>
        </p15:guide>
        <p15:guide id="3" orient="horz" pos="2909" userDrawn="1">
          <p15:clr>
            <a:srgbClr val="A4A3A4"/>
          </p15:clr>
        </p15:guide>
        <p15:guide id="4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A7AA"/>
    <a:srgbClr val="FF9966"/>
    <a:srgbClr val="63B1E5"/>
    <a:srgbClr val="EB21C0"/>
    <a:srgbClr val="00B624"/>
    <a:srgbClr val="00C000"/>
    <a:srgbClr val="00CC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3984" autoAdjust="0"/>
    <p:restoredTop sz="95247" autoAdjust="0"/>
  </p:normalViewPr>
  <p:slideViewPr>
    <p:cSldViewPr snapToGrid="0">
      <p:cViewPr varScale="1">
        <p:scale>
          <a:sx n="93" d="100"/>
          <a:sy n="93" d="100"/>
        </p:scale>
        <p:origin x="-1590" y="-96"/>
      </p:cViewPr>
      <p:guideLst>
        <p:guide orient="horz"/>
        <p:guide orient="horz" pos="3696"/>
        <p:guide orient="horz" pos="984"/>
        <p:guide orient="horz" pos="3168"/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notesViewPr>
    <p:cSldViewPr snapToGrid="0">
      <p:cViewPr>
        <p:scale>
          <a:sx n="120" d="100"/>
          <a:sy n="120" d="100"/>
        </p:scale>
        <p:origin x="-1614" y="1404"/>
      </p:cViewPr>
      <p:guideLst>
        <p:guide orient="horz" pos="2890"/>
        <p:guide orient="horz" pos="2909"/>
        <p:guide pos="2170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8.xml"/><Relationship Id="rId2" Type="http://schemas.microsoft.com/office/2011/relationships/chartColorStyle" Target="colors18.xml"/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Style" Target="style19.xml"/><Relationship Id="rId2" Type="http://schemas.microsoft.com/office/2011/relationships/chartColorStyle" Target="colors19.xml"/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20.xml"/><Relationship Id="rId2" Type="http://schemas.microsoft.com/office/2011/relationships/chartColorStyle" Target="colors20.xml"/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3" Type="http://schemas.microsoft.com/office/2011/relationships/chartStyle" Target="style21.xml"/><Relationship Id="rId2" Type="http://schemas.microsoft.com/office/2011/relationships/chartColorStyle" Target="colors21.xml"/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Style" Target="style22.xml"/><Relationship Id="rId2" Type="http://schemas.microsoft.com/office/2011/relationships/chartColorStyle" Target="colors22.xml"/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3" Type="http://schemas.microsoft.com/office/2011/relationships/chartStyle" Target="style23.xml"/><Relationship Id="rId2" Type="http://schemas.microsoft.com/office/2011/relationships/chartColorStyle" Target="colors23.xml"/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Style" Target="style24.xml"/><Relationship Id="rId2" Type="http://schemas.microsoft.com/office/2011/relationships/chartColorStyle" Target="colors24.xml"/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Style" Target="style25.xml"/><Relationship Id="rId2" Type="http://schemas.microsoft.com/office/2011/relationships/chartColorStyle" Target="colors25.xml"/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3" Type="http://schemas.microsoft.com/office/2011/relationships/chartStyle" Target="style26.xml"/><Relationship Id="rId2" Type="http://schemas.microsoft.com/office/2011/relationships/chartColorStyle" Target="colors26.xml"/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3" Type="http://schemas.microsoft.com/office/2011/relationships/chartStyle" Target="style27.xml"/><Relationship Id="rId2" Type="http://schemas.microsoft.com/office/2011/relationships/chartColorStyle" Target="colors27.xml"/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3" Type="http://schemas.microsoft.com/office/2011/relationships/chartStyle" Target="style28.xml"/><Relationship Id="rId2" Type="http://schemas.microsoft.com/office/2011/relationships/chartColorStyle" Target="colors28.xml"/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3" Type="http://schemas.microsoft.com/office/2011/relationships/chartStyle" Target="style29.xml"/><Relationship Id="rId2" Type="http://schemas.microsoft.com/office/2011/relationships/chartColorStyle" Target="colors29.xml"/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3" Type="http://schemas.microsoft.com/office/2011/relationships/chartStyle" Target="style30.xml"/><Relationship Id="rId2" Type="http://schemas.microsoft.com/office/2011/relationships/chartColorStyle" Target="colors30.xml"/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3" Type="http://schemas.microsoft.com/office/2011/relationships/chartStyle" Target="style31.xml"/><Relationship Id="rId2" Type="http://schemas.microsoft.com/office/2011/relationships/chartColorStyle" Target="colors31.xml"/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3" Type="http://schemas.microsoft.com/office/2011/relationships/chartStyle" Target="style32.xml"/><Relationship Id="rId2" Type="http://schemas.microsoft.com/office/2011/relationships/chartColorStyle" Target="colors32.xml"/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3" Type="http://schemas.microsoft.com/office/2011/relationships/chartStyle" Target="style33.xml"/><Relationship Id="rId2" Type="http://schemas.microsoft.com/office/2011/relationships/chartColorStyle" Target="colors33.xml"/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3" Type="http://schemas.microsoft.com/office/2011/relationships/chartStyle" Target="style34.xml"/><Relationship Id="rId2" Type="http://schemas.microsoft.com/office/2011/relationships/chartColorStyle" Target="colors34.xml"/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3" Type="http://schemas.microsoft.com/office/2011/relationships/chartStyle" Target="style35.xml"/><Relationship Id="rId2" Type="http://schemas.microsoft.com/office/2011/relationships/chartColorStyle" Target="colors35.xml"/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3" Type="http://schemas.microsoft.com/office/2011/relationships/chartStyle" Target="style36.xml"/><Relationship Id="rId2" Type="http://schemas.microsoft.com/office/2011/relationships/chartColorStyle" Target="colors36.xml"/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3" Type="http://schemas.microsoft.com/office/2011/relationships/chartStyle" Target="style37.xml"/><Relationship Id="rId2" Type="http://schemas.microsoft.com/office/2011/relationships/chartColorStyle" Target="colors37.xml"/><Relationship Id="rId1" Type="http://schemas.openxmlformats.org/officeDocument/2006/relationships/package" Target="../embeddings/Microsoft_Excel_Worksheet37.xlsx"/></Relationships>
</file>

<file path=ppt/charts/_rels/chart38.xml.rels><?xml version="1.0" encoding="UTF-8" standalone="yes"?>
<Relationships xmlns="http://schemas.openxmlformats.org/package/2006/relationships"><Relationship Id="rId3" Type="http://schemas.microsoft.com/office/2011/relationships/chartStyle" Target="style38.xml"/><Relationship Id="rId2" Type="http://schemas.microsoft.com/office/2011/relationships/chartColorStyle" Target="colors38.xml"/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3" Type="http://schemas.microsoft.com/office/2011/relationships/chartStyle" Target="style39.xml"/><Relationship Id="rId2" Type="http://schemas.microsoft.com/office/2011/relationships/chartColorStyle" Target="colors39.xml"/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3" Type="http://schemas.microsoft.com/office/2011/relationships/chartStyle" Target="style40.xml"/><Relationship Id="rId2" Type="http://schemas.microsoft.com/office/2011/relationships/chartColorStyle" Target="colors40.xml"/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3" Type="http://schemas.microsoft.com/office/2011/relationships/chartStyle" Target="style41.xml"/><Relationship Id="rId2" Type="http://schemas.microsoft.com/office/2011/relationships/chartColorStyle" Target="colors41.xml"/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3" Type="http://schemas.microsoft.com/office/2011/relationships/chartStyle" Target="style42.xml"/><Relationship Id="rId2" Type="http://schemas.microsoft.com/office/2011/relationships/chartColorStyle" Target="colors42.xml"/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3" Type="http://schemas.microsoft.com/office/2011/relationships/chartStyle" Target="style43.xml"/><Relationship Id="rId2" Type="http://schemas.microsoft.com/office/2011/relationships/chartColorStyle" Target="colors43.xml"/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3" Type="http://schemas.microsoft.com/office/2011/relationships/chartStyle" Target="style44.xml"/><Relationship Id="rId2" Type="http://schemas.microsoft.com/office/2011/relationships/chartColorStyle" Target="colors44.xml"/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3" Type="http://schemas.microsoft.com/office/2011/relationships/chartStyle" Target="style45.xml"/><Relationship Id="rId2" Type="http://schemas.microsoft.com/office/2011/relationships/chartColorStyle" Target="colors45.xml"/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3" Type="http://schemas.microsoft.com/office/2011/relationships/chartStyle" Target="style46.xml"/><Relationship Id="rId2" Type="http://schemas.microsoft.com/office/2011/relationships/chartColorStyle" Target="colors46.xml"/><Relationship Id="rId1" Type="http://schemas.openxmlformats.org/officeDocument/2006/relationships/package" Target="../embeddings/Microsoft_Excel_Worksheet46.xlsx"/></Relationships>
</file>

<file path=ppt/charts/_rels/chart47.xml.rels><?xml version="1.0" encoding="UTF-8" standalone="yes"?>
<Relationships xmlns="http://schemas.openxmlformats.org/package/2006/relationships"><Relationship Id="rId3" Type="http://schemas.microsoft.com/office/2011/relationships/chartStyle" Target="style47.xml"/><Relationship Id="rId2" Type="http://schemas.microsoft.com/office/2011/relationships/chartColorStyle" Target="colors47.xml"/><Relationship Id="rId1" Type="http://schemas.openxmlformats.org/officeDocument/2006/relationships/package" Target="../embeddings/Microsoft_Excel_Worksheet47.xlsx"/></Relationships>
</file>

<file path=ppt/charts/_rels/chart48.xml.rels><?xml version="1.0" encoding="UTF-8" standalone="yes"?>
<Relationships xmlns="http://schemas.openxmlformats.org/package/2006/relationships"><Relationship Id="rId3" Type="http://schemas.microsoft.com/office/2011/relationships/chartStyle" Target="style48.xml"/><Relationship Id="rId2" Type="http://schemas.microsoft.com/office/2011/relationships/chartColorStyle" Target="colors48.xml"/><Relationship Id="rId1" Type="http://schemas.openxmlformats.org/officeDocument/2006/relationships/package" Target="../embeddings/Microsoft_Excel_Worksheet48.xlsx"/></Relationships>
</file>

<file path=ppt/charts/_rels/chart49.xml.rels><?xml version="1.0" encoding="UTF-8" standalone="yes"?>
<Relationships xmlns="http://schemas.openxmlformats.org/package/2006/relationships"><Relationship Id="rId3" Type="http://schemas.microsoft.com/office/2011/relationships/chartStyle" Target="style49.xml"/><Relationship Id="rId2" Type="http://schemas.microsoft.com/office/2011/relationships/chartColorStyle" Target="colors49.xml"/><Relationship Id="rId1" Type="http://schemas.openxmlformats.org/officeDocument/2006/relationships/package" Target="../embeddings/Microsoft_Excel_Worksheet49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50.xml.rels><?xml version="1.0" encoding="UTF-8" standalone="yes"?>
<Relationships xmlns="http://schemas.openxmlformats.org/package/2006/relationships"><Relationship Id="rId3" Type="http://schemas.microsoft.com/office/2011/relationships/chartStyle" Target="style50.xml"/><Relationship Id="rId2" Type="http://schemas.microsoft.com/office/2011/relationships/chartColorStyle" Target="colors50.xml"/><Relationship Id="rId1" Type="http://schemas.openxmlformats.org/officeDocument/2006/relationships/package" Target="../embeddings/Microsoft_Excel_Worksheet50.xlsx"/></Relationships>
</file>

<file path=ppt/charts/_rels/chart51.xml.rels><?xml version="1.0" encoding="UTF-8" standalone="yes"?>
<Relationships xmlns="http://schemas.openxmlformats.org/package/2006/relationships"><Relationship Id="rId3" Type="http://schemas.microsoft.com/office/2011/relationships/chartStyle" Target="style51.xml"/><Relationship Id="rId2" Type="http://schemas.microsoft.com/office/2011/relationships/chartColorStyle" Target="colors51.xml"/><Relationship Id="rId1" Type="http://schemas.openxmlformats.org/officeDocument/2006/relationships/package" Target="../embeddings/Microsoft_Excel_Worksheet51.xlsx"/></Relationships>
</file>

<file path=ppt/charts/_rels/chart52.xml.rels><?xml version="1.0" encoding="UTF-8" standalone="yes"?>
<Relationships xmlns="http://schemas.openxmlformats.org/package/2006/relationships"><Relationship Id="rId3" Type="http://schemas.microsoft.com/office/2011/relationships/chartStyle" Target="style52.xml"/><Relationship Id="rId2" Type="http://schemas.microsoft.com/office/2011/relationships/chartColorStyle" Target="colors52.xml"/><Relationship Id="rId1" Type="http://schemas.openxmlformats.org/officeDocument/2006/relationships/package" Target="../embeddings/Microsoft_Excel_Worksheet52.xlsx"/></Relationships>
</file>

<file path=ppt/charts/_rels/chart53.xml.rels><?xml version="1.0" encoding="UTF-8" standalone="yes"?>
<Relationships xmlns="http://schemas.openxmlformats.org/package/2006/relationships"><Relationship Id="rId3" Type="http://schemas.microsoft.com/office/2011/relationships/chartStyle" Target="style53.xml"/><Relationship Id="rId2" Type="http://schemas.microsoft.com/office/2011/relationships/chartColorStyle" Target="colors53.xml"/><Relationship Id="rId1" Type="http://schemas.openxmlformats.org/officeDocument/2006/relationships/package" Target="../embeddings/Microsoft_Excel_Worksheet53.xlsx"/></Relationships>
</file>

<file path=ppt/charts/_rels/chart54.xml.rels><?xml version="1.0" encoding="UTF-8" standalone="yes"?>
<Relationships xmlns="http://schemas.openxmlformats.org/package/2006/relationships"><Relationship Id="rId3" Type="http://schemas.microsoft.com/office/2011/relationships/chartStyle" Target="style54.xml"/><Relationship Id="rId2" Type="http://schemas.microsoft.com/office/2011/relationships/chartColorStyle" Target="colors54.xml"/><Relationship Id="rId1" Type="http://schemas.openxmlformats.org/officeDocument/2006/relationships/package" Target="../embeddings/Microsoft_Excel_Worksheet54.xlsx"/></Relationships>
</file>

<file path=ppt/charts/_rels/chart55.xml.rels><?xml version="1.0" encoding="UTF-8" standalone="yes"?>
<Relationships xmlns="http://schemas.openxmlformats.org/package/2006/relationships"><Relationship Id="rId3" Type="http://schemas.microsoft.com/office/2011/relationships/chartStyle" Target="style55.xml"/><Relationship Id="rId2" Type="http://schemas.microsoft.com/office/2011/relationships/chartColorStyle" Target="colors55.xml"/><Relationship Id="rId1" Type="http://schemas.openxmlformats.org/officeDocument/2006/relationships/package" Target="../embeddings/Microsoft_Excel_Worksheet55.xlsx"/></Relationships>
</file>

<file path=ppt/charts/_rels/chart56.xml.rels><?xml version="1.0" encoding="UTF-8" standalone="yes"?>
<Relationships xmlns="http://schemas.openxmlformats.org/package/2006/relationships"><Relationship Id="rId3" Type="http://schemas.microsoft.com/office/2011/relationships/chartStyle" Target="style56.xml"/><Relationship Id="rId2" Type="http://schemas.microsoft.com/office/2011/relationships/chartColorStyle" Target="colors56.xml"/><Relationship Id="rId1" Type="http://schemas.openxmlformats.org/officeDocument/2006/relationships/package" Target="../embeddings/Microsoft_Excel_Worksheet56.xlsx"/></Relationships>
</file>

<file path=ppt/charts/_rels/chart57.xml.rels><?xml version="1.0" encoding="UTF-8" standalone="yes"?>
<Relationships xmlns="http://schemas.openxmlformats.org/package/2006/relationships"><Relationship Id="rId3" Type="http://schemas.microsoft.com/office/2011/relationships/chartStyle" Target="style57.xml"/><Relationship Id="rId2" Type="http://schemas.microsoft.com/office/2011/relationships/chartColorStyle" Target="colors57.xml"/><Relationship Id="rId1" Type="http://schemas.openxmlformats.org/officeDocument/2006/relationships/package" Target="../embeddings/Microsoft_Excel_Worksheet57.xlsx"/></Relationships>
</file>

<file path=ppt/charts/_rels/chart58.xml.rels><?xml version="1.0" encoding="UTF-8" standalone="yes"?>
<Relationships xmlns="http://schemas.openxmlformats.org/package/2006/relationships"><Relationship Id="rId3" Type="http://schemas.microsoft.com/office/2011/relationships/chartStyle" Target="style58.xml"/><Relationship Id="rId2" Type="http://schemas.microsoft.com/office/2011/relationships/chartColorStyle" Target="colors58.xml"/><Relationship Id="rId1" Type="http://schemas.openxmlformats.org/officeDocument/2006/relationships/package" Target="../embeddings/Microsoft_Excel_Worksheet58.xlsx"/></Relationships>
</file>

<file path=ppt/charts/_rels/chart59.xml.rels><?xml version="1.0" encoding="UTF-8" standalone="yes"?>
<Relationships xmlns="http://schemas.openxmlformats.org/package/2006/relationships"><Relationship Id="rId3" Type="http://schemas.microsoft.com/office/2011/relationships/chartStyle" Target="style59.xml"/><Relationship Id="rId2" Type="http://schemas.microsoft.com/office/2011/relationships/chartColorStyle" Target="colors59.xml"/><Relationship Id="rId1" Type="http://schemas.openxmlformats.org/officeDocument/2006/relationships/package" Target="../embeddings/Microsoft_Excel_Worksheet59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6.xlsx"/></Relationships>
</file>

<file path=ppt/charts/_rels/chart60.xml.rels><?xml version="1.0" encoding="UTF-8" standalone="yes"?>
<Relationships xmlns="http://schemas.openxmlformats.org/package/2006/relationships"><Relationship Id="rId3" Type="http://schemas.microsoft.com/office/2011/relationships/chartStyle" Target="style60.xml"/><Relationship Id="rId2" Type="http://schemas.microsoft.com/office/2011/relationships/chartColorStyle" Target="colors60.xml"/><Relationship Id="rId1" Type="http://schemas.openxmlformats.org/officeDocument/2006/relationships/package" Target="../embeddings/Microsoft_Excel_Worksheet60.xlsx"/></Relationships>
</file>

<file path=ppt/charts/_rels/chart61.xml.rels><?xml version="1.0" encoding="UTF-8" standalone="yes"?>
<Relationships xmlns="http://schemas.openxmlformats.org/package/2006/relationships"><Relationship Id="rId3" Type="http://schemas.microsoft.com/office/2011/relationships/chartStyle" Target="style61.xml"/><Relationship Id="rId2" Type="http://schemas.microsoft.com/office/2011/relationships/chartColorStyle" Target="colors61.xml"/><Relationship Id="rId1" Type="http://schemas.openxmlformats.org/officeDocument/2006/relationships/package" Target="../embeddings/Microsoft_Excel_Worksheet61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3653583365451237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Sheet1!$A$2:$A$19</c:f>
              <c:strCache>
                <c:ptCount val="18"/>
                <c:pt idx="0">
                  <c:v>Other goal</c:v>
                </c:pt>
                <c:pt idx="1">
                  <c:v>Change my bank</c:v>
                </c:pt>
                <c:pt idx="2">
                  <c:v>Change jobs</c:v>
                </c:pt>
                <c:pt idx="3">
                  <c:v>"Unplug" more often</c:v>
                </c:pt>
                <c:pt idx="4">
                  <c:v>Improve my credit</c:v>
                </c:pt>
                <c:pt idx="5">
                  <c:v>Make and keep a budget</c:v>
                </c:pt>
                <c:pt idx="6">
                  <c:v>Volunteer to help others</c:v>
                </c:pt>
                <c:pt idx="7">
                  <c:v>Challenge myself every day</c:v>
                </c:pt>
                <c:pt idx="9">
                  <c:v>Read more books</c:v>
                </c:pt>
                <c:pt idx="10">
                  <c:v>Spend more time with family/friends</c:v>
                </c:pt>
                <c:pt idx="11">
                  <c:v>Learn something new</c:v>
                </c:pt>
                <c:pt idx="12">
                  <c:v>Get organized</c:v>
                </c:pt>
                <c:pt idx="13">
                  <c:v>Pay off debt</c:v>
                </c:pt>
                <c:pt idx="14">
                  <c:v>Save more, spend less</c:v>
                </c:pt>
                <c:pt idx="15">
                  <c:v>Lose weight</c:v>
                </c:pt>
                <c:pt idx="16">
                  <c:v>Get in shape/stay fit</c:v>
                </c:pt>
                <c:pt idx="17">
                  <c:v>Eat healthy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8"/>
                <c:pt idx="0">
                  <c:v>0.14000000000000001</c:v>
                </c:pt>
                <c:pt idx="1">
                  <c:v>0.08</c:v>
                </c:pt>
                <c:pt idx="2">
                  <c:v>0.12</c:v>
                </c:pt>
                <c:pt idx="3">
                  <c:v>0.16</c:v>
                </c:pt>
                <c:pt idx="4">
                  <c:v>0.22</c:v>
                </c:pt>
                <c:pt idx="5">
                  <c:v>0.22</c:v>
                </c:pt>
                <c:pt idx="6">
                  <c:v>0.22</c:v>
                </c:pt>
                <c:pt idx="7">
                  <c:v>0.25</c:v>
                </c:pt>
                <c:pt idx="8">
                  <c:v>0.28000000000000003</c:v>
                </c:pt>
                <c:pt idx="9">
                  <c:v>0.28000000000000003</c:v>
                </c:pt>
                <c:pt idx="10">
                  <c:v>0.28999999999999998</c:v>
                </c:pt>
                <c:pt idx="11">
                  <c:v>0.3</c:v>
                </c:pt>
                <c:pt idx="12">
                  <c:v>0.31</c:v>
                </c:pt>
                <c:pt idx="13">
                  <c:v>0.35</c:v>
                </c:pt>
                <c:pt idx="14">
                  <c:v>0.39</c:v>
                </c:pt>
                <c:pt idx="15">
                  <c:v>0.43</c:v>
                </c:pt>
                <c:pt idx="16">
                  <c:v>0.46</c:v>
                </c:pt>
                <c:pt idx="17">
                  <c:v>0.54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30-41DF-A669-F82D6EDD2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242368"/>
        <c:axId val="99243904"/>
      </c:barChart>
      <c:catAx>
        <c:axId val="992423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9243904"/>
        <c:crosses val="autoZero"/>
        <c:auto val="1"/>
        <c:lblAlgn val="ctr"/>
        <c:lblOffset val="100"/>
        <c:noMultiLvlLbl val="0"/>
      </c:catAx>
      <c:valAx>
        <c:axId val="99243904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9924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Sheet1!$B$2:$B$18</c:f>
              <c:numCache>
                <c:formatCode>0%</c:formatCode>
                <c:ptCount val="17"/>
                <c:pt idx="0">
                  <c:v>0.38</c:v>
                </c:pt>
                <c:pt idx="1">
                  <c:v>0.49</c:v>
                </c:pt>
                <c:pt idx="2">
                  <c:v>0.35</c:v>
                </c:pt>
                <c:pt idx="3">
                  <c:v>0.2</c:v>
                </c:pt>
                <c:pt idx="4">
                  <c:v>0.27</c:v>
                </c:pt>
                <c:pt idx="5">
                  <c:v>0.33</c:v>
                </c:pt>
                <c:pt idx="6">
                  <c:v>0.45</c:v>
                </c:pt>
                <c:pt idx="7">
                  <c:v>0.2</c:v>
                </c:pt>
                <c:pt idx="8">
                  <c:v>0.34</c:v>
                </c:pt>
                <c:pt idx="9">
                  <c:v>0.14000000000000001</c:v>
                </c:pt>
                <c:pt idx="10">
                  <c:v>0.35</c:v>
                </c:pt>
                <c:pt idx="11">
                  <c:v>0.24</c:v>
                </c:pt>
                <c:pt idx="12">
                  <c:v>0.15</c:v>
                </c:pt>
                <c:pt idx="13">
                  <c:v>0.42</c:v>
                </c:pt>
                <c:pt idx="14">
                  <c:v>0.28999999999999998</c:v>
                </c:pt>
                <c:pt idx="15">
                  <c:v>0.36</c:v>
                </c:pt>
                <c:pt idx="16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6D1-4BAE-9A58-B733974025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1670528"/>
        <c:axId val="171676416"/>
      </c:barChart>
      <c:catAx>
        <c:axId val="1716705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676416"/>
        <c:crosses val="autoZero"/>
        <c:auto val="1"/>
        <c:lblAlgn val="ctr"/>
        <c:lblOffset val="100"/>
        <c:noMultiLvlLbl val="0"/>
      </c:catAx>
      <c:valAx>
        <c:axId val="171676416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71670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Sheet1!$B$2:$B$18</c:f>
              <c:numCache>
                <c:formatCode>0%</c:formatCode>
                <c:ptCount val="17"/>
                <c:pt idx="0">
                  <c:v>0.13</c:v>
                </c:pt>
                <c:pt idx="1">
                  <c:v>0.06</c:v>
                </c:pt>
                <c:pt idx="2">
                  <c:v>0.17</c:v>
                </c:pt>
                <c:pt idx="3">
                  <c:v>0.18</c:v>
                </c:pt>
                <c:pt idx="4">
                  <c:v>0.21</c:v>
                </c:pt>
                <c:pt idx="5">
                  <c:v>0.26</c:v>
                </c:pt>
                <c:pt idx="6">
                  <c:v>0.26</c:v>
                </c:pt>
                <c:pt idx="7">
                  <c:v>0.21</c:v>
                </c:pt>
                <c:pt idx="8">
                  <c:v>0.27</c:v>
                </c:pt>
                <c:pt idx="9">
                  <c:v>0.15</c:v>
                </c:pt>
                <c:pt idx="10">
                  <c:v>0.2</c:v>
                </c:pt>
                <c:pt idx="11">
                  <c:v>0.49</c:v>
                </c:pt>
                <c:pt idx="12">
                  <c:v>0.12</c:v>
                </c:pt>
                <c:pt idx="13">
                  <c:v>0.27</c:v>
                </c:pt>
                <c:pt idx="14">
                  <c:v>0.12</c:v>
                </c:pt>
                <c:pt idx="15">
                  <c:v>0.16</c:v>
                </c:pt>
                <c:pt idx="16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30-4FB2-AF96-FDDBA5976E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096640"/>
        <c:axId val="182098176"/>
      </c:barChart>
      <c:catAx>
        <c:axId val="1820966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098176"/>
        <c:crosses val="autoZero"/>
        <c:auto val="1"/>
        <c:lblAlgn val="ctr"/>
        <c:lblOffset val="100"/>
        <c:noMultiLvlLbl val="0"/>
      </c:catAx>
      <c:valAx>
        <c:axId val="182098176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096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Sheet1!$B$2:$B$18</c:f>
              <c:numCache>
                <c:formatCode>0%</c:formatCode>
                <c:ptCount val="17"/>
                <c:pt idx="0">
                  <c:v>0.37</c:v>
                </c:pt>
                <c:pt idx="1">
                  <c:v>0.44</c:v>
                </c:pt>
                <c:pt idx="2">
                  <c:v>0.57999999999999996</c:v>
                </c:pt>
                <c:pt idx="3">
                  <c:v>0.76</c:v>
                </c:pt>
                <c:pt idx="4">
                  <c:v>0.62</c:v>
                </c:pt>
                <c:pt idx="5">
                  <c:v>0.57999999999999996</c:v>
                </c:pt>
                <c:pt idx="6">
                  <c:v>0.47</c:v>
                </c:pt>
                <c:pt idx="7">
                  <c:v>0.76</c:v>
                </c:pt>
                <c:pt idx="8">
                  <c:v>0.55000000000000004</c:v>
                </c:pt>
                <c:pt idx="9">
                  <c:v>0.76</c:v>
                </c:pt>
                <c:pt idx="10">
                  <c:v>0.6</c:v>
                </c:pt>
                <c:pt idx="11">
                  <c:v>0.6</c:v>
                </c:pt>
                <c:pt idx="12">
                  <c:v>0.56999999999999995</c:v>
                </c:pt>
                <c:pt idx="13">
                  <c:v>0.5</c:v>
                </c:pt>
                <c:pt idx="14">
                  <c:v>0.47</c:v>
                </c:pt>
                <c:pt idx="15">
                  <c:v>0.49</c:v>
                </c:pt>
                <c:pt idx="16">
                  <c:v>0.23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1EA-443D-AD16-4148C7707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9085568"/>
        <c:axId val="19095552"/>
      </c:barChart>
      <c:catAx>
        <c:axId val="19085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95552"/>
        <c:crosses val="autoZero"/>
        <c:auto val="1"/>
        <c:lblAlgn val="ctr"/>
        <c:lblOffset val="100"/>
        <c:noMultiLvlLbl val="0"/>
      </c:catAx>
      <c:valAx>
        <c:axId val="1909555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085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41577828308886411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0%</c:formatCode>
                <c:ptCount val="7"/>
                <c:pt idx="0">
                  <c:v>0.27</c:v>
                </c:pt>
                <c:pt idx="1">
                  <c:v>0.16</c:v>
                </c:pt>
                <c:pt idx="2">
                  <c:v>0.16</c:v>
                </c:pt>
                <c:pt idx="3">
                  <c:v>0.13</c:v>
                </c:pt>
                <c:pt idx="4">
                  <c:v>0.12</c:v>
                </c:pt>
                <c:pt idx="5">
                  <c:v>0.1</c:v>
                </c:pt>
                <c:pt idx="6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093-4ABE-84B5-FBBB13E17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9173760"/>
        <c:axId val="19175296"/>
      </c:barChart>
      <c:catAx>
        <c:axId val="191737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75296"/>
        <c:crosses val="autoZero"/>
        <c:auto val="1"/>
        <c:lblAlgn val="ctr"/>
        <c:lblOffset val="100"/>
        <c:noMultiLvlLbl val="0"/>
      </c:catAx>
      <c:valAx>
        <c:axId val="19175296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1917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277095495381408E-2"/>
          <c:y val="0.33397170308621377"/>
          <c:w val="0.96623798738770117"/>
          <c:h val="0.486772826727519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Better</c:v>
                </c:pt>
                <c:pt idx="1">
                  <c:v>Worse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0.91</c:v>
                </c:pt>
                <c:pt idx="1">
                  <c:v>0.09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7E-4B15-995F-82DF5CC99F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Better</c:v>
                </c:pt>
                <c:pt idx="1">
                  <c:v>Worse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0.93</c:v>
                </c:pt>
                <c:pt idx="1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A7E-4B15-995F-82DF5CC99F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Better</c:v>
                </c:pt>
                <c:pt idx="1">
                  <c:v>Worse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0.88</c:v>
                </c:pt>
                <c:pt idx="1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3DD-42F8-B16C-B60CAD5053B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18-34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Better</c:v>
                </c:pt>
                <c:pt idx="1">
                  <c:v>Worse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3DD-42F8-B16C-B60CAD5053B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35-54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Better</c:v>
                </c:pt>
                <c:pt idx="1">
                  <c:v>Worse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0.93</c:v>
                </c:pt>
                <c:pt idx="1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3DD-42F8-B16C-B60CAD5053B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55+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Better</c:v>
                </c:pt>
                <c:pt idx="1">
                  <c:v>Worse</c:v>
                </c:pt>
              </c:strCache>
            </c:strRef>
          </c:cat>
          <c:val>
            <c:numRef>
              <c:f>Sheet1!$G$2:$G$3</c:f>
              <c:numCache>
                <c:formatCode>0%</c:formatCode>
                <c:ptCount val="2"/>
                <c:pt idx="0">
                  <c:v>0.85</c:v>
                </c:pt>
                <c:pt idx="1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5E-44C6-B5D8-8A08F7E3C3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43918080"/>
        <c:axId val="43919616"/>
      </c:barChart>
      <c:catAx>
        <c:axId val="43918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919616"/>
        <c:crosses val="autoZero"/>
        <c:auto val="1"/>
        <c:lblAlgn val="ctr"/>
        <c:lblOffset val="100"/>
        <c:noMultiLvlLbl val="0"/>
      </c:catAx>
      <c:valAx>
        <c:axId val="4391961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3918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6976393054595731"/>
          <c:y val="6.1418908042284399E-2"/>
          <c:w val="0.43023606945404264"/>
          <c:h val="0.159399683716804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41577828308886411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 experienced a financial windfall recently (inheritance, bonus, etc.)</c:v>
                </c:pt>
                <c:pt idx="1">
                  <c:v>The new tax plan/currently political/market climate will be beneficial to me</c:v>
                </c:pt>
                <c:pt idx="2">
                  <c:v>I have a new job with a better salary</c:v>
                </c:pt>
                <c:pt idx="3">
                  <c:v>I have a financial plan that will help me succeed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0.16</c:v>
                </c:pt>
                <c:pt idx="2">
                  <c:v>0.17</c:v>
                </c:pt>
                <c:pt idx="3">
                  <c:v>0.56000000000000005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BC-456D-8B16-9D320018D29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7374208"/>
        <c:axId val="57385344"/>
      </c:barChart>
      <c:catAx>
        <c:axId val="57374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85344"/>
        <c:crosses val="autoZero"/>
        <c:auto val="1"/>
        <c:lblAlgn val="ctr"/>
        <c:lblOffset val="100"/>
        <c:noMultiLvlLbl val="0"/>
      </c:catAx>
      <c:valAx>
        <c:axId val="57385344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5737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41577828308886411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 do not have a financial plan to help me succeed</c:v>
                </c:pt>
                <c:pt idx="1">
                  <c:v>I lost my job or have a different job with a lower salary</c:v>
                </c:pt>
                <c:pt idx="2">
                  <c:v>The new tax plan/currently political/market climate will be unfavorable for me</c:v>
                </c:pt>
                <c:pt idx="3">
                  <c:v>I experienced unexpected financial hardship recently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0.12</c:v>
                </c:pt>
                <c:pt idx="1">
                  <c:v>0.17</c:v>
                </c:pt>
                <c:pt idx="2">
                  <c:v>0.34</c:v>
                </c:pt>
                <c:pt idx="3">
                  <c:v>0.37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BD-4009-8AD6-6CC44C7BB5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7283328"/>
        <c:axId val="57284864"/>
      </c:barChart>
      <c:catAx>
        <c:axId val="57283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284864"/>
        <c:crosses val="autoZero"/>
        <c:auto val="1"/>
        <c:lblAlgn val="ctr"/>
        <c:lblOffset val="100"/>
        <c:noMultiLvlLbl val="0"/>
      </c:catAx>
      <c:valAx>
        <c:axId val="57284864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5728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0.49</c:v>
                </c:pt>
                <c:pt idx="1">
                  <c:v>0.46</c:v>
                </c:pt>
                <c:pt idx="2">
                  <c:v>0.37</c:v>
                </c:pt>
                <c:pt idx="3">
                  <c:v>0.32</c:v>
                </c:pt>
                <c:pt idx="4">
                  <c:v>0.23</c:v>
                </c:pt>
                <c:pt idx="5">
                  <c:v>0.19</c:v>
                </c:pt>
                <c:pt idx="6">
                  <c:v>0.17</c:v>
                </c:pt>
                <c:pt idx="7">
                  <c:v>0.16</c:v>
                </c:pt>
                <c:pt idx="8">
                  <c:v>0.09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00-43DD-907C-F120A89ED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698944"/>
        <c:axId val="58102144"/>
      </c:barChart>
      <c:catAx>
        <c:axId val="576989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02144"/>
        <c:crosses val="autoZero"/>
        <c:auto val="1"/>
        <c:lblAlgn val="ctr"/>
        <c:lblOffset val="100"/>
        <c:noMultiLvlLbl val="0"/>
      </c:catAx>
      <c:valAx>
        <c:axId val="5810214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57698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0.52</c:v>
                </c:pt>
                <c:pt idx="1">
                  <c:v>0.45</c:v>
                </c:pt>
                <c:pt idx="2">
                  <c:v>0.36</c:v>
                </c:pt>
                <c:pt idx="3">
                  <c:v>0.34</c:v>
                </c:pt>
                <c:pt idx="4">
                  <c:v>0.22</c:v>
                </c:pt>
                <c:pt idx="5">
                  <c:v>0.21</c:v>
                </c:pt>
                <c:pt idx="6">
                  <c:v>0.17</c:v>
                </c:pt>
                <c:pt idx="7">
                  <c:v>0.21</c:v>
                </c:pt>
                <c:pt idx="8">
                  <c:v>0.11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B48-4CC4-BF44-79ACA6541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8004224"/>
        <c:axId val="58005760"/>
      </c:barChart>
      <c:catAx>
        <c:axId val="580042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05760"/>
        <c:crosses val="autoZero"/>
        <c:auto val="1"/>
        <c:lblAlgn val="ctr"/>
        <c:lblOffset val="100"/>
        <c:noMultiLvlLbl val="0"/>
      </c:catAx>
      <c:valAx>
        <c:axId val="5800576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5800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0.46</c:v>
                </c:pt>
                <c:pt idx="1">
                  <c:v>0.48</c:v>
                </c:pt>
                <c:pt idx="2">
                  <c:v>0.39</c:v>
                </c:pt>
                <c:pt idx="3">
                  <c:v>0.31</c:v>
                </c:pt>
                <c:pt idx="4">
                  <c:v>0.24</c:v>
                </c:pt>
                <c:pt idx="5">
                  <c:v>0.18</c:v>
                </c:pt>
                <c:pt idx="6">
                  <c:v>0.16</c:v>
                </c:pt>
                <c:pt idx="7">
                  <c:v>0.1</c:v>
                </c:pt>
                <c:pt idx="8">
                  <c:v>0.08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29-4823-BACD-6F58E7ACE6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8132736"/>
        <c:axId val="58138624"/>
      </c:barChart>
      <c:catAx>
        <c:axId val="581327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38624"/>
        <c:crosses val="autoZero"/>
        <c:auto val="1"/>
        <c:lblAlgn val="ctr"/>
        <c:lblOffset val="100"/>
        <c:noMultiLvlLbl val="0"/>
      </c:catAx>
      <c:valAx>
        <c:axId val="5813862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581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808733401713896"/>
          <c:y val="2.8989530521564742E-2"/>
          <c:w val="0.41577828308886411"/>
          <c:h val="0.954982948652555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16"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34%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EF5-471C-943A-B395000955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Change my bank</c:v>
                </c:pt>
                <c:pt idx="1">
                  <c:v>"Unplug" more often</c:v>
                </c:pt>
                <c:pt idx="2">
                  <c:v>Change jobs</c:v>
                </c:pt>
                <c:pt idx="3">
                  <c:v>Read more books</c:v>
                </c:pt>
                <c:pt idx="4">
                  <c:v>Volunteer to help others</c:v>
                </c:pt>
                <c:pt idx="5">
                  <c:v>Make and keep a budget</c:v>
                </c:pt>
                <c:pt idx="6">
                  <c:v>Improve my credit</c:v>
                </c:pt>
                <c:pt idx="7">
                  <c:v>Challenge myself every day</c:v>
                </c:pt>
                <c:pt idx="8">
                  <c:v>Learn something new</c:v>
                </c:pt>
                <c:pt idx="10">
                  <c:v>Get organized</c:v>
                </c:pt>
                <c:pt idx="11">
                  <c:v>Spend more time with family/friends</c:v>
                </c:pt>
                <c:pt idx="12">
                  <c:v>Save more, spend less</c:v>
                </c:pt>
                <c:pt idx="13">
                  <c:v>Pay off debt</c:v>
                </c:pt>
                <c:pt idx="14">
                  <c:v>Get in shape/stay fit</c:v>
                </c:pt>
                <c:pt idx="15">
                  <c:v>Lose weight</c:v>
                </c:pt>
                <c:pt idx="16">
                  <c:v>Eat healthy</c:v>
                </c:pt>
              </c:strCache>
            </c:strRef>
          </c:cat>
          <c:val>
            <c:numRef>
              <c:f>Sheet1!$B$2:$B$18</c:f>
              <c:numCache>
                <c:formatCode>0%</c:formatCode>
                <c:ptCount val="17"/>
                <c:pt idx="0">
                  <c:v>0.02</c:v>
                </c:pt>
                <c:pt idx="1">
                  <c:v>0.06</c:v>
                </c:pt>
                <c:pt idx="2">
                  <c:v>0.06</c:v>
                </c:pt>
                <c:pt idx="3">
                  <c:v>0.08</c:v>
                </c:pt>
                <c:pt idx="4">
                  <c:v>0.09</c:v>
                </c:pt>
                <c:pt idx="5">
                  <c:v>0.1</c:v>
                </c:pt>
                <c:pt idx="6">
                  <c:v>0.1</c:v>
                </c:pt>
                <c:pt idx="7">
                  <c:v>0.12</c:v>
                </c:pt>
                <c:pt idx="8">
                  <c:v>0.12</c:v>
                </c:pt>
                <c:pt idx="9">
                  <c:v>0.15</c:v>
                </c:pt>
                <c:pt idx="10">
                  <c:v>0.15</c:v>
                </c:pt>
                <c:pt idx="11">
                  <c:v>0.16</c:v>
                </c:pt>
                <c:pt idx="12">
                  <c:v>0.21</c:v>
                </c:pt>
                <c:pt idx="13">
                  <c:v>0.23</c:v>
                </c:pt>
                <c:pt idx="14">
                  <c:v>0.28000000000000003</c:v>
                </c:pt>
                <c:pt idx="15">
                  <c:v>0.28999999999999998</c:v>
                </c:pt>
                <c:pt idx="16">
                  <c:v>0.34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30-41DF-A669-F82D6EDD2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539200"/>
        <c:axId val="99545088"/>
      </c:barChart>
      <c:catAx>
        <c:axId val="995392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9545088"/>
        <c:crosses val="autoZero"/>
        <c:auto val="1"/>
        <c:lblAlgn val="ctr"/>
        <c:lblOffset val="100"/>
        <c:noMultiLvlLbl val="0"/>
      </c:catAx>
      <c:valAx>
        <c:axId val="99545088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9953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0.48</c:v>
                </c:pt>
                <c:pt idx="1">
                  <c:v>0.49</c:v>
                </c:pt>
                <c:pt idx="2">
                  <c:v>0.39</c:v>
                </c:pt>
                <c:pt idx="3">
                  <c:v>0.31</c:v>
                </c:pt>
                <c:pt idx="4">
                  <c:v>0.37</c:v>
                </c:pt>
                <c:pt idx="5">
                  <c:v>0.31</c:v>
                </c:pt>
                <c:pt idx="6">
                  <c:v>0.3</c:v>
                </c:pt>
                <c:pt idx="7">
                  <c:v>0.28000000000000003</c:v>
                </c:pt>
                <c:pt idx="8">
                  <c:v>0.18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AD-4870-86C5-C4AECDB9B6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8179584"/>
        <c:axId val="58181120"/>
      </c:barChart>
      <c:catAx>
        <c:axId val="58179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81120"/>
        <c:crosses val="autoZero"/>
        <c:auto val="1"/>
        <c:lblAlgn val="ctr"/>
        <c:lblOffset val="100"/>
        <c:noMultiLvlLbl val="0"/>
      </c:catAx>
      <c:valAx>
        <c:axId val="5818112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58179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0.54</c:v>
                </c:pt>
                <c:pt idx="1">
                  <c:v>0.46</c:v>
                </c:pt>
                <c:pt idx="2">
                  <c:v>0.38</c:v>
                </c:pt>
                <c:pt idx="3">
                  <c:v>0.31</c:v>
                </c:pt>
                <c:pt idx="4">
                  <c:v>0.25</c:v>
                </c:pt>
                <c:pt idx="5">
                  <c:v>0.25</c:v>
                </c:pt>
                <c:pt idx="6">
                  <c:v>0.2</c:v>
                </c:pt>
                <c:pt idx="7">
                  <c:v>0.19</c:v>
                </c:pt>
                <c:pt idx="8">
                  <c:v>0.08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39-41FA-9CE7-056F33A849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8246656"/>
        <c:axId val="58248192"/>
      </c:barChart>
      <c:catAx>
        <c:axId val="58246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48192"/>
        <c:crosses val="autoZero"/>
        <c:auto val="1"/>
        <c:lblAlgn val="ctr"/>
        <c:lblOffset val="100"/>
        <c:noMultiLvlLbl val="0"/>
      </c:catAx>
      <c:valAx>
        <c:axId val="5824819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58246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0.44</c:v>
                </c:pt>
                <c:pt idx="1">
                  <c:v>0.45</c:v>
                </c:pt>
                <c:pt idx="2">
                  <c:v>0.36</c:v>
                </c:pt>
                <c:pt idx="3">
                  <c:v>0.34</c:v>
                </c:pt>
                <c:pt idx="4">
                  <c:v>0.09</c:v>
                </c:pt>
                <c:pt idx="5">
                  <c:v>0.04</c:v>
                </c:pt>
                <c:pt idx="6">
                  <c:v>0.02</c:v>
                </c:pt>
                <c:pt idx="7">
                  <c:v>0.02</c:v>
                </c:pt>
                <c:pt idx="8">
                  <c:v>0.03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C9-448C-8578-BFDC0237A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8264576"/>
        <c:axId val="58274560"/>
      </c:barChart>
      <c:catAx>
        <c:axId val="58264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74560"/>
        <c:crosses val="autoZero"/>
        <c:auto val="1"/>
        <c:lblAlgn val="ctr"/>
        <c:lblOffset val="100"/>
        <c:noMultiLvlLbl val="0"/>
      </c:catAx>
      <c:valAx>
        <c:axId val="5827456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5826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0.43</c:v>
                </c:pt>
                <c:pt idx="1">
                  <c:v>0.42</c:v>
                </c:pt>
                <c:pt idx="2">
                  <c:v>0.34</c:v>
                </c:pt>
                <c:pt idx="3">
                  <c:v>0.27</c:v>
                </c:pt>
                <c:pt idx="4">
                  <c:v>0.2</c:v>
                </c:pt>
                <c:pt idx="5">
                  <c:v>0.14000000000000001</c:v>
                </c:pt>
                <c:pt idx="6">
                  <c:v>0.13</c:v>
                </c:pt>
                <c:pt idx="7">
                  <c:v>0.13</c:v>
                </c:pt>
                <c:pt idx="8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00-43DD-907C-F120A89ED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777152"/>
        <c:axId val="57852672"/>
      </c:barChart>
      <c:catAx>
        <c:axId val="577771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852672"/>
        <c:crosses val="autoZero"/>
        <c:auto val="1"/>
        <c:lblAlgn val="ctr"/>
        <c:lblOffset val="100"/>
        <c:noMultiLvlLbl val="0"/>
      </c:catAx>
      <c:valAx>
        <c:axId val="5785267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57777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</c:v>
                </c:pt>
                <c:pt idx="1">
                  <c:v>0.43</c:v>
                </c:pt>
                <c:pt idx="2">
                  <c:v>0.32</c:v>
                </c:pt>
                <c:pt idx="3">
                  <c:v>0.28999999999999998</c:v>
                </c:pt>
                <c:pt idx="4">
                  <c:v>0.2</c:v>
                </c:pt>
                <c:pt idx="5">
                  <c:v>0.15</c:v>
                </c:pt>
                <c:pt idx="6">
                  <c:v>0.13</c:v>
                </c:pt>
                <c:pt idx="7">
                  <c:v>0.17</c:v>
                </c:pt>
                <c:pt idx="8">
                  <c:v>0.08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14-4FE9-A1A5-475CF898E5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8972800"/>
        <c:axId val="98974336"/>
      </c:barChart>
      <c:catAx>
        <c:axId val="989728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74336"/>
        <c:crosses val="autoZero"/>
        <c:auto val="1"/>
        <c:lblAlgn val="ctr"/>
        <c:lblOffset val="100"/>
        <c:noMultiLvlLbl val="0"/>
      </c:catAx>
      <c:valAx>
        <c:axId val="98974336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897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0.45</c:v>
                </c:pt>
                <c:pt idx="1">
                  <c:v>0.4</c:v>
                </c:pt>
                <c:pt idx="2">
                  <c:v>0.36</c:v>
                </c:pt>
                <c:pt idx="3">
                  <c:v>0.25</c:v>
                </c:pt>
                <c:pt idx="4">
                  <c:v>0.21</c:v>
                </c:pt>
                <c:pt idx="5">
                  <c:v>0.13</c:v>
                </c:pt>
                <c:pt idx="6">
                  <c:v>0.14000000000000001</c:v>
                </c:pt>
                <c:pt idx="7">
                  <c:v>0.09</c:v>
                </c:pt>
                <c:pt idx="8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B5-49DB-8D4E-5F467F48E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003008"/>
        <c:axId val="99045760"/>
      </c:barChart>
      <c:catAx>
        <c:axId val="990030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045760"/>
        <c:crosses val="autoZero"/>
        <c:auto val="1"/>
        <c:lblAlgn val="ctr"/>
        <c:lblOffset val="100"/>
        <c:noMultiLvlLbl val="0"/>
      </c:catAx>
      <c:valAx>
        <c:axId val="9904576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900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0.42</c:v>
                </c:pt>
                <c:pt idx="1">
                  <c:v>0.34</c:v>
                </c:pt>
                <c:pt idx="2">
                  <c:v>0.32</c:v>
                </c:pt>
                <c:pt idx="3">
                  <c:v>0.23</c:v>
                </c:pt>
                <c:pt idx="4">
                  <c:v>0.32</c:v>
                </c:pt>
                <c:pt idx="5">
                  <c:v>0.2</c:v>
                </c:pt>
                <c:pt idx="6">
                  <c:v>0.23</c:v>
                </c:pt>
                <c:pt idx="7">
                  <c:v>0.22</c:v>
                </c:pt>
                <c:pt idx="8">
                  <c:v>0.14000000000000001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30-4B61-BF79-062884516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074432"/>
        <c:axId val="99075968"/>
      </c:barChart>
      <c:catAx>
        <c:axId val="9907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075968"/>
        <c:crosses val="autoZero"/>
        <c:auto val="1"/>
        <c:lblAlgn val="ctr"/>
        <c:lblOffset val="100"/>
        <c:noMultiLvlLbl val="0"/>
      </c:catAx>
      <c:valAx>
        <c:axId val="9907596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9074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0.41</c:v>
                </c:pt>
                <c:pt idx="1">
                  <c:v>0.47</c:v>
                </c:pt>
                <c:pt idx="2">
                  <c:v>0.35</c:v>
                </c:pt>
                <c:pt idx="3">
                  <c:v>0.26</c:v>
                </c:pt>
                <c:pt idx="4">
                  <c:v>0.22</c:v>
                </c:pt>
                <c:pt idx="5">
                  <c:v>0.18</c:v>
                </c:pt>
                <c:pt idx="6">
                  <c:v>0.17</c:v>
                </c:pt>
                <c:pt idx="7">
                  <c:v>0.16</c:v>
                </c:pt>
                <c:pt idx="8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AC-48D4-8E2E-E7A1EB660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133312"/>
        <c:axId val="99134848"/>
      </c:barChart>
      <c:catAx>
        <c:axId val="991333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134848"/>
        <c:crosses val="autoZero"/>
        <c:auto val="1"/>
        <c:lblAlgn val="ctr"/>
        <c:lblOffset val="100"/>
        <c:noMultiLvlLbl val="0"/>
      </c:catAx>
      <c:valAx>
        <c:axId val="9913484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9133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0.44</c:v>
                </c:pt>
                <c:pt idx="1">
                  <c:v>0.43</c:v>
                </c:pt>
                <c:pt idx="2">
                  <c:v>0.35</c:v>
                </c:pt>
                <c:pt idx="3">
                  <c:v>0.3</c:v>
                </c:pt>
                <c:pt idx="4">
                  <c:v>0.09</c:v>
                </c:pt>
                <c:pt idx="5">
                  <c:v>0.04</c:v>
                </c:pt>
                <c:pt idx="6">
                  <c:v>0.02</c:v>
                </c:pt>
                <c:pt idx="7">
                  <c:v>0.02</c:v>
                </c:pt>
                <c:pt idx="8">
                  <c:v>0.03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36-4B00-A66D-F8CC47CFE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79936"/>
        <c:axId val="57898112"/>
      </c:barChart>
      <c:catAx>
        <c:axId val="578799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898112"/>
        <c:crosses val="autoZero"/>
        <c:auto val="1"/>
        <c:lblAlgn val="ctr"/>
        <c:lblOffset val="100"/>
        <c:noMultiLvlLbl val="0"/>
      </c:catAx>
      <c:valAx>
        <c:axId val="5789811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57879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0.27</c:v>
                </c:pt>
                <c:pt idx="1">
                  <c:v>0.14000000000000001</c:v>
                </c:pt>
                <c:pt idx="2">
                  <c:v>0.12</c:v>
                </c:pt>
                <c:pt idx="3">
                  <c:v>0.1</c:v>
                </c:pt>
                <c:pt idx="4">
                  <c:v>0.17</c:v>
                </c:pt>
                <c:pt idx="5">
                  <c:v>0.18</c:v>
                </c:pt>
                <c:pt idx="6">
                  <c:v>0.22</c:v>
                </c:pt>
                <c:pt idx="7">
                  <c:v>0.34</c:v>
                </c:pt>
                <c:pt idx="8">
                  <c:v>0.18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00-43DD-907C-F120A89ED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786752"/>
        <c:axId val="99788288"/>
      </c:barChart>
      <c:catAx>
        <c:axId val="997867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788288"/>
        <c:crosses val="autoZero"/>
        <c:auto val="1"/>
        <c:lblAlgn val="ctr"/>
        <c:lblOffset val="100"/>
        <c:noMultiLvlLbl val="0"/>
      </c:catAx>
      <c:valAx>
        <c:axId val="9978828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978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3304634501093662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Lose weight</c:v>
                </c:pt>
                <c:pt idx="1">
                  <c:v>"Unplug" more often</c:v>
                </c:pt>
                <c:pt idx="2">
                  <c:v>Pay off debt</c:v>
                </c:pt>
                <c:pt idx="3">
                  <c:v>Save more, spend less</c:v>
                </c:pt>
                <c:pt idx="4">
                  <c:v>Get in shape/stay fit</c:v>
                </c:pt>
                <c:pt idx="6">
                  <c:v>Change jobs</c:v>
                </c:pt>
                <c:pt idx="7">
                  <c:v>Eat healthy</c:v>
                </c:pt>
                <c:pt idx="8">
                  <c:v>Improve my credit</c:v>
                </c:pt>
                <c:pt idx="9">
                  <c:v>Make and keep a budget</c:v>
                </c:pt>
                <c:pt idx="10">
                  <c:v>Get organized</c:v>
                </c:pt>
                <c:pt idx="11">
                  <c:v>Read more books</c:v>
                </c:pt>
                <c:pt idx="12">
                  <c:v>Challenge myself every day</c:v>
                </c:pt>
                <c:pt idx="13">
                  <c:v>Volunteer to help others</c:v>
                </c:pt>
                <c:pt idx="14">
                  <c:v>Spend more time with family/friends</c:v>
                </c:pt>
                <c:pt idx="15">
                  <c:v>Learn something new</c:v>
                </c:pt>
                <c:pt idx="16">
                  <c:v>Change my bank</c:v>
                </c:pt>
              </c:strCache>
            </c:strRef>
          </c:cat>
          <c:val>
            <c:numRef>
              <c:f>Sheet1!$B$2:$B$18</c:f>
              <c:numCache>
                <c:formatCode>0%</c:formatCode>
                <c:ptCount val="17"/>
                <c:pt idx="0">
                  <c:v>0.49</c:v>
                </c:pt>
                <c:pt idx="1">
                  <c:v>0.52</c:v>
                </c:pt>
                <c:pt idx="2">
                  <c:v>0.53</c:v>
                </c:pt>
                <c:pt idx="3">
                  <c:v>0.56000000000000005</c:v>
                </c:pt>
                <c:pt idx="4">
                  <c:v>0.56999999999999995</c:v>
                </c:pt>
                <c:pt idx="5">
                  <c:v>0.61</c:v>
                </c:pt>
                <c:pt idx="6">
                  <c:v>0.63</c:v>
                </c:pt>
                <c:pt idx="7">
                  <c:v>0.66</c:v>
                </c:pt>
                <c:pt idx="8">
                  <c:v>0.67</c:v>
                </c:pt>
                <c:pt idx="9">
                  <c:v>0.67</c:v>
                </c:pt>
                <c:pt idx="10">
                  <c:v>0.69</c:v>
                </c:pt>
                <c:pt idx="11">
                  <c:v>0.71</c:v>
                </c:pt>
                <c:pt idx="12">
                  <c:v>0.72</c:v>
                </c:pt>
                <c:pt idx="13">
                  <c:v>0.73</c:v>
                </c:pt>
                <c:pt idx="14">
                  <c:v>0.79</c:v>
                </c:pt>
                <c:pt idx="15">
                  <c:v>0.8</c:v>
                </c:pt>
                <c:pt idx="16">
                  <c:v>0.84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30-41DF-A669-F82D6EDD2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1148544"/>
        <c:axId val="101150080"/>
      </c:barChart>
      <c:catAx>
        <c:axId val="101148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1150080"/>
        <c:crosses val="autoZero"/>
        <c:auto val="1"/>
        <c:lblAlgn val="ctr"/>
        <c:lblOffset val="100"/>
        <c:noMultiLvlLbl val="0"/>
      </c:catAx>
      <c:valAx>
        <c:axId val="101150080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0114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0.06</c:v>
                </c:pt>
                <c:pt idx="1">
                  <c:v>0.06</c:v>
                </c:pt>
                <c:pt idx="2">
                  <c:v>0.05</c:v>
                </c:pt>
                <c:pt idx="3">
                  <c:v>0.23</c:v>
                </c:pt>
                <c:pt idx="4">
                  <c:v>0.28000000000000003</c:v>
                </c:pt>
                <c:pt idx="5">
                  <c:v>0.16</c:v>
                </c:pt>
                <c:pt idx="6">
                  <c:v>0.09</c:v>
                </c:pt>
                <c:pt idx="7">
                  <c:v>0.21</c:v>
                </c:pt>
                <c:pt idx="8">
                  <c:v>0.26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B48-4CC4-BF44-79ACA6541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825536"/>
        <c:axId val="99827072"/>
      </c:barChart>
      <c:catAx>
        <c:axId val="998255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27072"/>
        <c:crosses val="autoZero"/>
        <c:auto val="1"/>
        <c:lblAlgn val="ctr"/>
        <c:lblOffset val="100"/>
        <c:noMultiLvlLbl val="0"/>
      </c:catAx>
      <c:valAx>
        <c:axId val="9982707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982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0.15</c:v>
                </c:pt>
                <c:pt idx="1">
                  <c:v>0.24</c:v>
                </c:pt>
                <c:pt idx="2">
                  <c:v>0.3</c:v>
                </c:pt>
                <c:pt idx="3">
                  <c:v>0.17</c:v>
                </c:pt>
                <c:pt idx="4">
                  <c:v>0.28999999999999998</c:v>
                </c:pt>
                <c:pt idx="5">
                  <c:v>0.21</c:v>
                </c:pt>
                <c:pt idx="6">
                  <c:v>0.26</c:v>
                </c:pt>
                <c:pt idx="7">
                  <c:v>0.18</c:v>
                </c:pt>
                <c:pt idx="8">
                  <c:v>0.22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06-438E-88A5-FF4C41B3F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855744"/>
        <c:axId val="99804288"/>
      </c:barChart>
      <c:catAx>
        <c:axId val="99855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04288"/>
        <c:crosses val="autoZero"/>
        <c:auto val="1"/>
        <c:lblAlgn val="ctr"/>
        <c:lblOffset val="100"/>
        <c:noMultiLvlLbl val="0"/>
      </c:catAx>
      <c:valAx>
        <c:axId val="9980428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985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0.28999999999999998</c:v>
                </c:pt>
                <c:pt idx="1">
                  <c:v>0.3</c:v>
                </c:pt>
                <c:pt idx="2">
                  <c:v>0.28000000000000003</c:v>
                </c:pt>
                <c:pt idx="3">
                  <c:v>0.14000000000000001</c:v>
                </c:pt>
                <c:pt idx="4">
                  <c:v>0.13</c:v>
                </c:pt>
                <c:pt idx="5">
                  <c:v>0.24</c:v>
                </c:pt>
                <c:pt idx="6">
                  <c:v>0.21</c:v>
                </c:pt>
                <c:pt idx="7">
                  <c:v>0.12</c:v>
                </c:pt>
                <c:pt idx="8">
                  <c:v>0.14000000000000001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39F-494D-9852-54D7E912C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52818816"/>
        <c:axId val="152820352"/>
      </c:barChart>
      <c:catAx>
        <c:axId val="1528188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820352"/>
        <c:crosses val="autoZero"/>
        <c:auto val="1"/>
        <c:lblAlgn val="ctr"/>
        <c:lblOffset val="100"/>
        <c:noMultiLvlLbl val="0"/>
      </c:catAx>
      <c:valAx>
        <c:axId val="15282035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52818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0.23</c:v>
                </c:pt>
                <c:pt idx="1">
                  <c:v>0.25</c:v>
                </c:pt>
                <c:pt idx="2">
                  <c:v>0.26</c:v>
                </c:pt>
                <c:pt idx="3">
                  <c:v>0.36</c:v>
                </c:pt>
                <c:pt idx="4">
                  <c:v>0.14000000000000001</c:v>
                </c:pt>
                <c:pt idx="5">
                  <c:v>0.21</c:v>
                </c:pt>
                <c:pt idx="6">
                  <c:v>0.23</c:v>
                </c:pt>
                <c:pt idx="7">
                  <c:v>0.15</c:v>
                </c:pt>
                <c:pt idx="8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6C-44F0-A11B-886A3E0204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170944"/>
        <c:axId val="99615104"/>
      </c:barChart>
      <c:catAx>
        <c:axId val="991709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615104"/>
        <c:crosses val="autoZero"/>
        <c:auto val="1"/>
        <c:lblAlgn val="ctr"/>
        <c:lblOffset val="100"/>
        <c:noMultiLvlLbl val="0"/>
      </c:catAx>
      <c:valAx>
        <c:axId val="9961510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917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277095495381408E-2"/>
          <c:y val="0.33397170308621377"/>
          <c:w val="0.96623798738770117"/>
          <c:h val="0.486772826727519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Short Term</c:v>
                </c:pt>
                <c:pt idx="1">
                  <c:v>Long Term 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A8-49E4-AF94-2FA599C25B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Short Term</c:v>
                </c:pt>
                <c:pt idx="1">
                  <c:v>Long Term 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0.51</c:v>
                </c:pt>
                <c:pt idx="1">
                  <c:v>0.49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A8-49E4-AF94-2FA599C25B9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Short Term</c:v>
                </c:pt>
                <c:pt idx="1">
                  <c:v>Long Term 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0.54</c:v>
                </c:pt>
                <c:pt idx="1">
                  <c:v>0.46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A8-49E4-AF94-2FA599C25B9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18-34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Short Term</c:v>
                </c:pt>
                <c:pt idx="1">
                  <c:v>Long Term 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A8-49E4-AF94-2FA599C25B9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35-54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Short Term</c:v>
                </c:pt>
                <c:pt idx="1">
                  <c:v>Long Term 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1A8-49E4-AF94-2FA599C25B9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55+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Short Term</c:v>
                </c:pt>
                <c:pt idx="1">
                  <c:v>Long Term </c:v>
                </c:pt>
              </c:strCache>
            </c:strRef>
          </c:cat>
          <c:val>
            <c:numRef>
              <c:f>Sheet1!$G$2:$G$3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1A8-49E4-AF94-2FA599C25B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01325824"/>
        <c:axId val="101348096"/>
      </c:barChart>
      <c:catAx>
        <c:axId val="101325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348096"/>
        <c:crosses val="autoZero"/>
        <c:auto val="1"/>
        <c:lblAlgn val="ctr"/>
        <c:lblOffset val="100"/>
        <c:noMultiLvlLbl val="0"/>
      </c:catAx>
      <c:valAx>
        <c:axId val="10134809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132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6976393054595731"/>
          <c:y val="6.1418908042284399E-2"/>
          <c:w val="0.43023606945404264"/>
          <c:h val="0.159399683716804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8167885909847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0.41</c:v>
                </c:pt>
                <c:pt idx="1">
                  <c:v>0.45</c:v>
                </c:pt>
                <c:pt idx="2">
                  <c:v>0.55000000000000004</c:v>
                </c:pt>
                <c:pt idx="3">
                  <c:v>0.59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9C-47C7-8FAC-5EFDAB0377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1392384"/>
        <c:axId val="101393920"/>
      </c:barChart>
      <c:catAx>
        <c:axId val="101392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393920"/>
        <c:crosses val="autoZero"/>
        <c:auto val="1"/>
        <c:lblAlgn val="ctr"/>
        <c:lblOffset val="100"/>
        <c:noMultiLvlLbl val="0"/>
      </c:catAx>
      <c:valAx>
        <c:axId val="10139392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0139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4062843281088611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0.75</c:v>
                </c:pt>
                <c:pt idx="1">
                  <c:v>0.85</c:v>
                </c:pt>
                <c:pt idx="2">
                  <c:v>0.87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01-474A-8B95-E1450FC2D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1558144"/>
        <c:axId val="101559680"/>
      </c:barChart>
      <c:catAx>
        <c:axId val="1015581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559680"/>
        <c:crosses val="autoZero"/>
        <c:auto val="1"/>
        <c:lblAlgn val="ctr"/>
        <c:lblOffset val="100"/>
        <c:noMultiLvlLbl val="0"/>
      </c:catAx>
      <c:valAx>
        <c:axId val="10155968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01558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8167885909847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0.51</c:v>
                </c:pt>
                <c:pt idx="1">
                  <c:v>0.53</c:v>
                </c:pt>
                <c:pt idx="2">
                  <c:v>0.63</c:v>
                </c:pt>
                <c:pt idx="3">
                  <c:v>0.62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EF-448E-B924-70FA50AD97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686080"/>
        <c:axId val="182687616"/>
      </c:barChart>
      <c:catAx>
        <c:axId val="182686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687616"/>
        <c:crosses val="autoZero"/>
        <c:auto val="1"/>
        <c:lblAlgn val="ctr"/>
        <c:lblOffset val="100"/>
        <c:noMultiLvlLbl val="0"/>
      </c:catAx>
      <c:valAx>
        <c:axId val="182687616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68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8167885909847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0.32</c:v>
                </c:pt>
                <c:pt idx="1">
                  <c:v>0.37</c:v>
                </c:pt>
                <c:pt idx="2">
                  <c:v>0.46</c:v>
                </c:pt>
                <c:pt idx="3">
                  <c:v>0.56999999999999995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6B-4759-B933-C6C6090A2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716288"/>
        <c:axId val="182717824"/>
      </c:barChart>
      <c:catAx>
        <c:axId val="1827162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717824"/>
        <c:crosses val="autoZero"/>
        <c:auto val="1"/>
        <c:lblAlgn val="ctr"/>
        <c:lblOffset val="100"/>
        <c:noMultiLvlLbl val="0"/>
      </c:catAx>
      <c:valAx>
        <c:axId val="18271782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71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8167885909847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0.52</c:v>
                </c:pt>
                <c:pt idx="1">
                  <c:v>0.59</c:v>
                </c:pt>
                <c:pt idx="2">
                  <c:v>0.61</c:v>
                </c:pt>
                <c:pt idx="3">
                  <c:v>0.69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09-4F23-9B82-D5F72D8DA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766976"/>
        <c:axId val="182776960"/>
      </c:barChart>
      <c:catAx>
        <c:axId val="1827669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776960"/>
        <c:crosses val="autoZero"/>
        <c:auto val="1"/>
        <c:lblAlgn val="ctr"/>
        <c:lblOffset val="100"/>
        <c:noMultiLvlLbl val="0"/>
      </c:catAx>
      <c:valAx>
        <c:axId val="18277696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766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38541663242506169"/>
          <c:h val="0.8840417068031494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 will do it myself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Sheet1!$B$2:$B$18</c:f>
              <c:numCache>
                <c:formatCode>0%</c:formatCode>
                <c:ptCount val="17"/>
                <c:pt idx="0">
                  <c:v>0.77</c:v>
                </c:pt>
                <c:pt idx="1">
                  <c:v>0.79</c:v>
                </c:pt>
                <c:pt idx="2">
                  <c:v>0.96</c:v>
                </c:pt>
                <c:pt idx="3">
                  <c:v>0.85</c:v>
                </c:pt>
                <c:pt idx="4">
                  <c:v>0.91</c:v>
                </c:pt>
                <c:pt idx="5">
                  <c:v>0.94</c:v>
                </c:pt>
                <c:pt idx="6">
                  <c:v>0.93</c:v>
                </c:pt>
                <c:pt idx="7">
                  <c:v>0.75</c:v>
                </c:pt>
                <c:pt idx="8">
                  <c:v>0.91</c:v>
                </c:pt>
                <c:pt idx="9">
                  <c:v>0.91</c:v>
                </c:pt>
                <c:pt idx="10">
                  <c:v>0.74</c:v>
                </c:pt>
                <c:pt idx="11">
                  <c:v>0.78</c:v>
                </c:pt>
                <c:pt idx="12">
                  <c:v>0.84</c:v>
                </c:pt>
                <c:pt idx="13">
                  <c:v>0.92</c:v>
                </c:pt>
                <c:pt idx="14">
                  <c:v>0.89</c:v>
                </c:pt>
                <c:pt idx="15">
                  <c:v>0.95</c:v>
                </c:pt>
                <c:pt idx="16">
                  <c:v>0.84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F9-4BAE-AFED-4EF2592CAD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 will seek out professional assistance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Sheet1!$C$2:$C$18</c:f>
              <c:numCache>
                <c:formatCode>0%</c:formatCode>
                <c:ptCount val="17"/>
                <c:pt idx="0">
                  <c:v>0.23</c:v>
                </c:pt>
                <c:pt idx="1">
                  <c:v>0.21</c:v>
                </c:pt>
                <c:pt idx="2">
                  <c:v>0.04</c:v>
                </c:pt>
                <c:pt idx="3">
                  <c:v>0.15</c:v>
                </c:pt>
                <c:pt idx="4">
                  <c:v>0.09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0.25</c:v>
                </c:pt>
                <c:pt idx="8">
                  <c:v>0.09</c:v>
                </c:pt>
                <c:pt idx="9">
                  <c:v>0.09</c:v>
                </c:pt>
                <c:pt idx="10">
                  <c:v>0.26</c:v>
                </c:pt>
                <c:pt idx="11">
                  <c:v>0.22</c:v>
                </c:pt>
                <c:pt idx="12">
                  <c:v>0.16</c:v>
                </c:pt>
                <c:pt idx="13">
                  <c:v>0.08</c:v>
                </c:pt>
                <c:pt idx="14">
                  <c:v>0.11</c:v>
                </c:pt>
                <c:pt idx="15">
                  <c:v>0.05</c:v>
                </c:pt>
                <c:pt idx="16">
                  <c:v>0.16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EF9-4BAE-AFED-4EF2592CAD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1188736"/>
        <c:axId val="101190272"/>
      </c:barChart>
      <c:catAx>
        <c:axId val="1011887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190272"/>
        <c:crosses val="autoZero"/>
        <c:auto val="1"/>
        <c:lblAlgn val="ctr"/>
        <c:lblOffset val="100"/>
        <c:noMultiLvlLbl val="0"/>
      </c:catAx>
      <c:valAx>
        <c:axId val="101190272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101188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8167885909847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0.39</c:v>
                </c:pt>
                <c:pt idx="1">
                  <c:v>0.45</c:v>
                </c:pt>
                <c:pt idx="2">
                  <c:v>0.52</c:v>
                </c:pt>
                <c:pt idx="3">
                  <c:v>0.61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88-47CE-BE74-2D5D79290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293632"/>
        <c:axId val="182295168"/>
      </c:barChart>
      <c:catAx>
        <c:axId val="1822936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295168"/>
        <c:crosses val="autoZero"/>
        <c:auto val="1"/>
        <c:lblAlgn val="ctr"/>
        <c:lblOffset val="100"/>
        <c:noMultiLvlLbl val="0"/>
      </c:catAx>
      <c:valAx>
        <c:axId val="18229516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293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8167885909847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0.34</c:v>
                </c:pt>
                <c:pt idx="1">
                  <c:v>0.32</c:v>
                </c:pt>
                <c:pt idx="2">
                  <c:v>0.52</c:v>
                </c:pt>
                <c:pt idx="3">
                  <c:v>0.49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E0-47E3-B0AD-26CB42D91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884992"/>
        <c:axId val="182886784"/>
      </c:barChart>
      <c:catAx>
        <c:axId val="1828849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886784"/>
        <c:crosses val="autoZero"/>
        <c:auto val="1"/>
        <c:lblAlgn val="ctr"/>
        <c:lblOffset val="100"/>
        <c:noMultiLvlLbl val="0"/>
      </c:catAx>
      <c:valAx>
        <c:axId val="18288678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884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93094269633493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0.87</c:v>
                </c:pt>
                <c:pt idx="1">
                  <c:v>0.83</c:v>
                </c:pt>
                <c:pt idx="2">
                  <c:v>0.42</c:v>
                </c:pt>
                <c:pt idx="3">
                  <c:v>0.36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64-4731-8FC1-62797419FA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640000"/>
        <c:axId val="182645888"/>
      </c:barChart>
      <c:catAx>
        <c:axId val="182640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645888"/>
        <c:crosses val="autoZero"/>
        <c:auto val="1"/>
        <c:lblAlgn val="ctr"/>
        <c:lblOffset val="100"/>
        <c:noMultiLvlLbl val="0"/>
      </c:catAx>
      <c:valAx>
        <c:axId val="18264588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64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1701761965172495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0.62</c:v>
                </c:pt>
                <c:pt idx="1">
                  <c:v>0.15</c:v>
                </c:pt>
                <c:pt idx="2">
                  <c:v>0.23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4A-4AA9-B06D-6E30401491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560256"/>
        <c:axId val="182561792"/>
      </c:barChart>
      <c:catAx>
        <c:axId val="1825602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561792"/>
        <c:crosses val="autoZero"/>
        <c:auto val="1"/>
        <c:lblAlgn val="ctr"/>
        <c:lblOffset val="100"/>
        <c:noMultiLvlLbl val="0"/>
      </c:catAx>
      <c:valAx>
        <c:axId val="18256179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560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1701761965172495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0.63</c:v>
                </c:pt>
                <c:pt idx="1">
                  <c:v>0.16</c:v>
                </c:pt>
                <c:pt idx="2">
                  <c:v>0.21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E06-4C3E-BFDD-06136A0133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582656"/>
        <c:axId val="182936704"/>
      </c:barChart>
      <c:catAx>
        <c:axId val="182582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936704"/>
        <c:crosses val="autoZero"/>
        <c:auto val="1"/>
        <c:lblAlgn val="ctr"/>
        <c:lblOffset val="100"/>
        <c:noMultiLvlLbl val="0"/>
      </c:catAx>
      <c:valAx>
        <c:axId val="18293670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582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1701761965172495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0.6</c:v>
                </c:pt>
                <c:pt idx="1">
                  <c:v>0.14000000000000001</c:v>
                </c:pt>
                <c:pt idx="2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D1-4A06-A29A-E639853EB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998144"/>
        <c:axId val="182999680"/>
      </c:barChart>
      <c:catAx>
        <c:axId val="1829981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999680"/>
        <c:crosses val="autoZero"/>
        <c:auto val="1"/>
        <c:lblAlgn val="ctr"/>
        <c:lblOffset val="100"/>
        <c:noMultiLvlLbl val="0"/>
      </c:catAx>
      <c:valAx>
        <c:axId val="18299968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998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1701761965172495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0.64</c:v>
                </c:pt>
                <c:pt idx="1">
                  <c:v>0.15</c:v>
                </c:pt>
                <c:pt idx="2">
                  <c:v>0.21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1A-4D41-BBE4-B23D6936A7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3024256"/>
        <c:axId val="183030144"/>
      </c:barChart>
      <c:catAx>
        <c:axId val="1830242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030144"/>
        <c:crosses val="autoZero"/>
        <c:auto val="1"/>
        <c:lblAlgn val="ctr"/>
        <c:lblOffset val="100"/>
        <c:noMultiLvlLbl val="0"/>
      </c:catAx>
      <c:valAx>
        <c:axId val="18303014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302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1701761965172495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0.6</c:v>
                </c:pt>
                <c:pt idx="1">
                  <c:v>0.16</c:v>
                </c:pt>
                <c:pt idx="2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4C5-462C-BF50-ACF89DEA3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3804288"/>
        <c:axId val="183805824"/>
      </c:barChart>
      <c:catAx>
        <c:axId val="1838042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805824"/>
        <c:crosses val="autoZero"/>
        <c:auto val="1"/>
        <c:lblAlgn val="ctr"/>
        <c:lblOffset val="100"/>
        <c:noMultiLvlLbl val="0"/>
      </c:catAx>
      <c:valAx>
        <c:axId val="18380582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3804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1701761965172495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0.61</c:v>
                </c:pt>
                <c:pt idx="1">
                  <c:v>0.15</c:v>
                </c:pt>
                <c:pt idx="2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19-4476-BB88-6F71A9A63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466432"/>
        <c:axId val="182467968"/>
      </c:barChart>
      <c:catAx>
        <c:axId val="182466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467968"/>
        <c:crosses val="autoZero"/>
        <c:auto val="1"/>
        <c:lblAlgn val="ctr"/>
        <c:lblOffset val="100"/>
        <c:noMultiLvlLbl val="0"/>
      </c:catAx>
      <c:valAx>
        <c:axId val="18246796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46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93094269633493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0.87</c:v>
                </c:pt>
                <c:pt idx="1">
                  <c:v>0.86</c:v>
                </c:pt>
                <c:pt idx="2">
                  <c:v>0.51</c:v>
                </c:pt>
                <c:pt idx="3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51-4BE7-ACB4-C50F745690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2500736"/>
        <c:axId val="183923840"/>
      </c:barChart>
      <c:catAx>
        <c:axId val="1825007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923840"/>
        <c:crosses val="autoZero"/>
        <c:auto val="1"/>
        <c:lblAlgn val="ctr"/>
        <c:lblOffset val="100"/>
        <c:noMultiLvlLbl val="0"/>
      </c:catAx>
      <c:valAx>
        <c:axId val="18392384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250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41577828308886411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</c:numCache>
            </c:numRef>
          </c:cat>
          <c:val>
            <c:numRef>
              <c:f>Sheet1!$B$2:$B$19</c:f>
              <c:numCache>
                <c:formatCode>0%</c:formatCode>
                <c:ptCount val="18"/>
                <c:pt idx="0">
                  <c:v>0.25</c:v>
                </c:pt>
                <c:pt idx="1">
                  <c:v>7.0000000000000007E-2</c:v>
                </c:pt>
                <c:pt idx="2">
                  <c:v>0.09</c:v>
                </c:pt>
                <c:pt idx="3">
                  <c:v>0.09</c:v>
                </c:pt>
                <c:pt idx="4">
                  <c:v>0.1</c:v>
                </c:pt>
                <c:pt idx="5">
                  <c:v>0.13</c:v>
                </c:pt>
                <c:pt idx="6">
                  <c:v>0.13</c:v>
                </c:pt>
                <c:pt idx="7">
                  <c:v>0.13</c:v>
                </c:pt>
                <c:pt idx="8">
                  <c:v>0.14000000000000001</c:v>
                </c:pt>
                <c:pt idx="9">
                  <c:v>0.15</c:v>
                </c:pt>
                <c:pt idx="10">
                  <c:v>0.18</c:v>
                </c:pt>
                <c:pt idx="11">
                  <c:v>0.18</c:v>
                </c:pt>
                <c:pt idx="12">
                  <c:v>0.18</c:v>
                </c:pt>
                <c:pt idx="13">
                  <c:v>0.19</c:v>
                </c:pt>
                <c:pt idx="14">
                  <c:v>0.21</c:v>
                </c:pt>
                <c:pt idx="15">
                  <c:v>0.23</c:v>
                </c:pt>
                <c:pt idx="16">
                  <c:v>0.25</c:v>
                </c:pt>
                <c:pt idx="17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30-41DF-A669-F82D6EDD2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1595392"/>
        <c:axId val="101634048"/>
      </c:barChart>
      <c:catAx>
        <c:axId val="101595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634048"/>
        <c:crosses val="autoZero"/>
        <c:auto val="1"/>
        <c:lblAlgn val="ctr"/>
        <c:lblOffset val="100"/>
        <c:noMultiLvlLbl val="0"/>
      </c:catAx>
      <c:valAx>
        <c:axId val="101634048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0159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93094269633493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0.87</c:v>
                </c:pt>
                <c:pt idx="1">
                  <c:v>0.81</c:v>
                </c:pt>
                <c:pt idx="2">
                  <c:v>0.33</c:v>
                </c:pt>
                <c:pt idx="3">
                  <c:v>0.28000000000000003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69-4B75-948C-7EEED18790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3944320"/>
        <c:axId val="183945856"/>
      </c:barChart>
      <c:catAx>
        <c:axId val="1839443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945856"/>
        <c:crosses val="autoZero"/>
        <c:auto val="1"/>
        <c:lblAlgn val="ctr"/>
        <c:lblOffset val="100"/>
        <c:noMultiLvlLbl val="0"/>
      </c:catAx>
      <c:valAx>
        <c:axId val="183945856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3944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93094269633493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0.88</c:v>
                </c:pt>
                <c:pt idx="1">
                  <c:v>0.84</c:v>
                </c:pt>
                <c:pt idx="2">
                  <c:v>0.56000000000000005</c:v>
                </c:pt>
                <c:pt idx="3">
                  <c:v>0.52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46-4926-9188-82FF74D787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3962240"/>
        <c:axId val="183964032"/>
      </c:barChart>
      <c:catAx>
        <c:axId val="183962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964032"/>
        <c:crosses val="autoZero"/>
        <c:auto val="1"/>
        <c:lblAlgn val="ctr"/>
        <c:lblOffset val="100"/>
        <c:noMultiLvlLbl val="0"/>
      </c:catAx>
      <c:valAx>
        <c:axId val="18396403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3962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93094269633493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0.87</c:v>
                </c:pt>
                <c:pt idx="1">
                  <c:v>0.82</c:v>
                </c:pt>
                <c:pt idx="2">
                  <c:v>0.43</c:v>
                </c:pt>
                <c:pt idx="3">
                  <c:v>0.38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395-47F4-BFB5-3F100BD77B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3980416"/>
        <c:axId val="183981952"/>
      </c:barChart>
      <c:catAx>
        <c:axId val="183980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981952"/>
        <c:crosses val="autoZero"/>
        <c:auto val="1"/>
        <c:lblAlgn val="ctr"/>
        <c:lblOffset val="100"/>
        <c:noMultiLvlLbl val="0"/>
      </c:catAx>
      <c:valAx>
        <c:axId val="183981952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398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19930942696334938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0.86</c:v>
                </c:pt>
                <c:pt idx="1">
                  <c:v>0.84</c:v>
                </c:pt>
                <c:pt idx="2">
                  <c:v>0.27</c:v>
                </c:pt>
                <c:pt idx="3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00-4DEB-8064-D2820D992D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4186752"/>
        <c:axId val="184188288"/>
      </c:barChart>
      <c:catAx>
        <c:axId val="1841867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188288"/>
        <c:crosses val="autoZero"/>
        <c:auto val="1"/>
        <c:lblAlgn val="ctr"/>
        <c:lblOffset val="100"/>
        <c:noMultiLvlLbl val="0"/>
      </c:catAx>
      <c:valAx>
        <c:axId val="18418828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8418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537043053901839E-2"/>
          <c:y val="7.6599373815197672E-2"/>
          <c:w val="0.9652450040626277"/>
          <c:h val="0.8314813776065651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442-43DE-9F9D-8576C1DAD1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0.32</c:v>
                </c:pt>
                <c:pt idx="1">
                  <c:v>0.37</c:v>
                </c:pt>
                <c:pt idx="2">
                  <c:v>0.28999999999999998</c:v>
                </c:pt>
                <c:pt idx="3">
                  <c:v>0.4</c:v>
                </c:pt>
                <c:pt idx="4">
                  <c:v>0.32</c:v>
                </c:pt>
                <c:pt idx="5">
                  <c:v>0.27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42-43DE-9F9D-8576C1DAD1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0.42</c:v>
                </c:pt>
                <c:pt idx="1">
                  <c:v>0.43</c:v>
                </c:pt>
                <c:pt idx="2">
                  <c:v>0.42</c:v>
                </c:pt>
                <c:pt idx="3">
                  <c:v>0.41</c:v>
                </c:pt>
                <c:pt idx="4">
                  <c:v>0.43</c:v>
                </c:pt>
                <c:pt idx="5">
                  <c:v>0.43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D3-4A8A-A314-99ECF4B379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5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0.12</c:v>
                </c:pt>
                <c:pt idx="1">
                  <c:v>0.13</c:v>
                </c:pt>
                <c:pt idx="2">
                  <c:v>0.12</c:v>
                </c:pt>
                <c:pt idx="3">
                  <c:v>0.11</c:v>
                </c:pt>
                <c:pt idx="4">
                  <c:v>0.11</c:v>
                </c:pt>
                <c:pt idx="5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ED3-4A8A-A314-99ECF4B3794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accent4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0.03</c:v>
                </c:pt>
                <c:pt idx="1">
                  <c:v>0.02</c:v>
                </c:pt>
                <c:pt idx="2">
                  <c:v>0.04</c:v>
                </c:pt>
                <c:pt idx="3">
                  <c:v>0.02</c:v>
                </c:pt>
                <c:pt idx="4">
                  <c:v>0.03</c:v>
                </c:pt>
                <c:pt idx="5">
                  <c:v>0.04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ED3-4A8A-A314-99ECF4B3794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Column4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0.1</c:v>
                </c:pt>
                <c:pt idx="1">
                  <c:v>0.06</c:v>
                </c:pt>
                <c:pt idx="2">
                  <c:v>0.14000000000000001</c:v>
                </c:pt>
                <c:pt idx="3">
                  <c:v>0.06</c:v>
                </c:pt>
                <c:pt idx="4">
                  <c:v>0.12</c:v>
                </c:pt>
                <c:pt idx="5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ED3-4A8A-A314-99ECF4B37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4263040"/>
        <c:axId val="184264576"/>
      </c:barChart>
      <c:catAx>
        <c:axId val="18426304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84264576"/>
        <c:crosses val="autoZero"/>
        <c:auto val="1"/>
        <c:lblAlgn val="ctr"/>
        <c:lblOffset val="100"/>
        <c:noMultiLvlLbl val="0"/>
      </c:catAx>
      <c:valAx>
        <c:axId val="184264576"/>
        <c:scaling>
          <c:orientation val="maxMin"/>
        </c:scaling>
        <c:delete val="1"/>
        <c:axPos val="l"/>
        <c:numFmt formatCode="0%" sourceLinked="1"/>
        <c:majorTickMark val="out"/>
        <c:minorTickMark val="none"/>
        <c:tickLblPos val="nextTo"/>
        <c:crossAx val="184263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537043053901839E-2"/>
          <c:y val="7.6599373815197672E-2"/>
          <c:w val="0.9652450040626277"/>
          <c:h val="0.8314813776065651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BB3-4939-99D8-D243F5A4BB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0.24</c:v>
                </c:pt>
                <c:pt idx="1">
                  <c:v>0.28000000000000003</c:v>
                </c:pt>
                <c:pt idx="2">
                  <c:v>0.2</c:v>
                </c:pt>
                <c:pt idx="3">
                  <c:v>0.36</c:v>
                </c:pt>
                <c:pt idx="4">
                  <c:v>0.2</c:v>
                </c:pt>
                <c:pt idx="5">
                  <c:v>0.16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BB3-4939-99D8-D243F5A4BB9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0.31</c:v>
                </c:pt>
                <c:pt idx="1">
                  <c:v>0.33</c:v>
                </c:pt>
                <c:pt idx="2">
                  <c:v>0.3</c:v>
                </c:pt>
                <c:pt idx="3">
                  <c:v>0.32</c:v>
                </c:pt>
                <c:pt idx="4">
                  <c:v>0.33</c:v>
                </c:pt>
                <c:pt idx="5">
                  <c:v>0.28999999999999998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BB3-4939-99D8-D243F5A4BB9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5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0.25</c:v>
                </c:pt>
                <c:pt idx="1">
                  <c:v>0.24</c:v>
                </c:pt>
                <c:pt idx="2">
                  <c:v>0.26</c:v>
                </c:pt>
                <c:pt idx="3">
                  <c:v>0.19</c:v>
                </c:pt>
                <c:pt idx="4">
                  <c:v>0.24</c:v>
                </c:pt>
                <c:pt idx="5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BB3-4939-99D8-D243F5A4BB9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accent4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0.12</c:v>
                </c:pt>
                <c:pt idx="1">
                  <c:v>0.09</c:v>
                </c:pt>
                <c:pt idx="2">
                  <c:v>0.15</c:v>
                </c:pt>
                <c:pt idx="3">
                  <c:v>7.0000000000000007E-2</c:v>
                </c:pt>
                <c:pt idx="4">
                  <c:v>0.15</c:v>
                </c:pt>
                <c:pt idx="5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BB3-4939-99D8-D243F5A4BB9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Column4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0.08</c:v>
                </c:pt>
                <c:pt idx="1">
                  <c:v>0.06</c:v>
                </c:pt>
                <c:pt idx="2">
                  <c:v>0.09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BB3-4939-99D8-D243F5A4BB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4325248"/>
        <c:axId val="184326784"/>
      </c:barChart>
      <c:catAx>
        <c:axId val="184325248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84326784"/>
        <c:crosses val="autoZero"/>
        <c:auto val="1"/>
        <c:lblAlgn val="ctr"/>
        <c:lblOffset val="100"/>
        <c:noMultiLvlLbl val="0"/>
      </c:catAx>
      <c:valAx>
        <c:axId val="184326784"/>
        <c:scaling>
          <c:orientation val="maxMin"/>
        </c:scaling>
        <c:delete val="1"/>
        <c:axPos val="l"/>
        <c:numFmt formatCode="0%" sourceLinked="1"/>
        <c:majorTickMark val="out"/>
        <c:minorTickMark val="none"/>
        <c:tickLblPos val="nextTo"/>
        <c:crossAx val="184325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277095495381408E-2"/>
          <c:y val="0.33397170308621377"/>
          <c:w val="0.96623798738770117"/>
          <c:h val="0.486772826727519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0.63</c:v>
                </c:pt>
                <c:pt idx="1">
                  <c:v>0.37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B-472C-9823-057EDE66FE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0.67</c:v>
                </c:pt>
                <c:pt idx="1">
                  <c:v>0.33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F9B-472C-9823-057EDE66FEB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F9B-472C-9823-057EDE66FEB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18-34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F9B-472C-9823-057EDE66FEB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35-54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0.61</c:v>
                </c:pt>
                <c:pt idx="1">
                  <c:v>0.39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F9B-472C-9823-057EDE66FEB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55+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Sheet1!$G$2:$G$3</c:f>
              <c:numCache>
                <c:formatCode>0%</c:formatCode>
                <c:ptCount val="2"/>
                <c:pt idx="0">
                  <c:v>0.61</c:v>
                </c:pt>
                <c:pt idx="1">
                  <c:v>0.39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F9B-472C-9823-057EDE66FE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83507584"/>
        <c:axId val="183521664"/>
      </c:barChart>
      <c:catAx>
        <c:axId val="183507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21664"/>
        <c:crosses val="autoZero"/>
        <c:auto val="1"/>
        <c:lblAlgn val="ctr"/>
        <c:lblOffset val="100"/>
        <c:noMultiLvlLbl val="0"/>
      </c:catAx>
      <c:valAx>
        <c:axId val="183521664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8350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6976393054595731"/>
          <c:y val="6.1418908042284399E-2"/>
          <c:w val="0.43023606945404264"/>
          <c:h val="0.159399683716804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277095495381408E-2"/>
          <c:y val="0.33397170308621377"/>
          <c:w val="0.96623798738770117"/>
          <c:h val="0.486772826727519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0.65</c:v>
                </c:pt>
                <c:pt idx="1">
                  <c:v>0.35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98A-4630-8F63-AE9CA7EC74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0.68</c:v>
                </c:pt>
                <c:pt idx="1">
                  <c:v>0.32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98A-4630-8F63-AE9CA7EC74C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0.62</c:v>
                </c:pt>
                <c:pt idx="1">
                  <c:v>0.38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98A-4630-8F63-AE9CA7EC74C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18-34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98A-4630-8F63-AE9CA7EC74C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35-54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0.65</c:v>
                </c:pt>
                <c:pt idx="1">
                  <c:v>0.35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98A-4630-8F63-AE9CA7EC74C4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55+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Sheet1!$G$2:$G$3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98A-4630-8F63-AE9CA7EC74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83755520"/>
        <c:axId val="183757056"/>
      </c:barChart>
      <c:catAx>
        <c:axId val="18375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757056"/>
        <c:crosses val="autoZero"/>
        <c:auto val="1"/>
        <c:lblAlgn val="ctr"/>
        <c:lblOffset val="100"/>
        <c:noMultiLvlLbl val="0"/>
      </c:catAx>
      <c:valAx>
        <c:axId val="18375705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83755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6976393054595731"/>
          <c:y val="6.1418908042284399E-2"/>
          <c:w val="0.43023606945404264"/>
          <c:h val="0.159399683716804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4396622464095031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28%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Sheet1!$B$2:$B$10</c:f>
              <c:numCache>
                <c:formatCode>0%</c:formatCode>
                <c:ptCount val="9"/>
                <c:pt idx="0">
                  <c:v>0.37</c:v>
                </c:pt>
                <c:pt idx="1">
                  <c:v>0.36</c:v>
                </c:pt>
                <c:pt idx="2">
                  <c:v>0.35</c:v>
                </c:pt>
                <c:pt idx="3">
                  <c:v>0.22</c:v>
                </c:pt>
                <c:pt idx="4">
                  <c:v>0.22</c:v>
                </c:pt>
                <c:pt idx="5">
                  <c:v>0.21</c:v>
                </c:pt>
                <c:pt idx="6">
                  <c:v>0.2</c:v>
                </c:pt>
                <c:pt idx="7">
                  <c:v>0.17</c:v>
                </c:pt>
                <c:pt idx="8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22-4A8C-87FB-CFCDDC790B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91131008"/>
        <c:axId val="191132800"/>
      </c:barChart>
      <c:catAx>
        <c:axId val="1911310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132800"/>
        <c:crosses val="autoZero"/>
        <c:auto val="1"/>
        <c:lblAlgn val="ctr"/>
        <c:lblOffset val="100"/>
        <c:noMultiLvlLbl val="0"/>
      </c:catAx>
      <c:valAx>
        <c:axId val="19113280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1131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4396622464095031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28%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0%</c:formatCode>
                <c:ptCount val="7"/>
                <c:pt idx="0">
                  <c:v>0.28000000000000003</c:v>
                </c:pt>
                <c:pt idx="1">
                  <c:v>0.25</c:v>
                </c:pt>
                <c:pt idx="2">
                  <c:v>0.13</c:v>
                </c:pt>
                <c:pt idx="3">
                  <c:v>0.11</c:v>
                </c:pt>
                <c:pt idx="4">
                  <c:v>0.08</c:v>
                </c:pt>
                <c:pt idx="5">
                  <c:v>7.0000000000000007E-2</c:v>
                </c:pt>
                <c:pt idx="6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04-493E-8E91-FC291EE8C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91784064"/>
        <c:axId val="191785600"/>
      </c:barChart>
      <c:catAx>
        <c:axId val="191784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785600"/>
        <c:crosses val="autoZero"/>
        <c:auto val="1"/>
        <c:lblAlgn val="ctr"/>
        <c:lblOffset val="100"/>
        <c:noMultiLvlLbl val="0"/>
      </c:catAx>
      <c:valAx>
        <c:axId val="19178560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1784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41577828308886411"/>
          <c:h val="0.889312538312097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Sheet1!$B$2:$B$18</c:f>
              <c:numCache>
                <c:formatCode>0%</c:formatCode>
                <c:ptCount val="17"/>
                <c:pt idx="0">
                  <c:v>0.79</c:v>
                </c:pt>
                <c:pt idx="1">
                  <c:v>0.64</c:v>
                </c:pt>
                <c:pt idx="2">
                  <c:v>0.56999999999999995</c:v>
                </c:pt>
                <c:pt idx="3">
                  <c:v>0.69</c:v>
                </c:pt>
                <c:pt idx="4">
                  <c:v>0.72</c:v>
                </c:pt>
                <c:pt idx="5">
                  <c:v>0.8</c:v>
                </c:pt>
                <c:pt idx="6">
                  <c:v>0.93</c:v>
                </c:pt>
                <c:pt idx="7">
                  <c:v>0.89</c:v>
                </c:pt>
                <c:pt idx="8">
                  <c:v>0.71</c:v>
                </c:pt>
                <c:pt idx="9">
                  <c:v>0.79</c:v>
                </c:pt>
                <c:pt idx="10">
                  <c:v>0.87</c:v>
                </c:pt>
                <c:pt idx="11">
                  <c:v>0.77</c:v>
                </c:pt>
                <c:pt idx="12">
                  <c:v>0.81</c:v>
                </c:pt>
                <c:pt idx="13">
                  <c:v>0.88</c:v>
                </c:pt>
                <c:pt idx="14">
                  <c:v>0.76</c:v>
                </c:pt>
                <c:pt idx="15">
                  <c:v>0.74</c:v>
                </c:pt>
                <c:pt idx="16">
                  <c:v>0.88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30-41DF-A669-F82D6EDD29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Sheet1!$C$2:$C$18</c:f>
              <c:numCache>
                <c:formatCode>0%</c:formatCode>
                <c:ptCount val="17"/>
                <c:pt idx="0">
                  <c:v>0.21</c:v>
                </c:pt>
                <c:pt idx="1">
                  <c:v>0.36</c:v>
                </c:pt>
                <c:pt idx="2">
                  <c:v>0.43</c:v>
                </c:pt>
                <c:pt idx="3">
                  <c:v>0.31</c:v>
                </c:pt>
                <c:pt idx="4">
                  <c:v>0.28000000000000003</c:v>
                </c:pt>
                <c:pt idx="5">
                  <c:v>0.2</c:v>
                </c:pt>
                <c:pt idx="6">
                  <c:v>7.0000000000000007E-2</c:v>
                </c:pt>
                <c:pt idx="7">
                  <c:v>0.11</c:v>
                </c:pt>
                <c:pt idx="8">
                  <c:v>0.28999999999999998</c:v>
                </c:pt>
                <c:pt idx="9">
                  <c:v>0.21</c:v>
                </c:pt>
                <c:pt idx="10">
                  <c:v>0.13</c:v>
                </c:pt>
                <c:pt idx="11">
                  <c:v>0.23</c:v>
                </c:pt>
                <c:pt idx="12">
                  <c:v>0.19</c:v>
                </c:pt>
                <c:pt idx="13">
                  <c:v>0.12</c:v>
                </c:pt>
                <c:pt idx="14">
                  <c:v>0.24</c:v>
                </c:pt>
                <c:pt idx="15">
                  <c:v>0.26</c:v>
                </c:pt>
                <c:pt idx="16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CE-4DEB-B422-0D3910369C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1971712"/>
        <c:axId val="171973248"/>
      </c:barChart>
      <c:catAx>
        <c:axId val="171971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973248"/>
        <c:crosses val="autoZero"/>
        <c:auto val="1"/>
        <c:lblAlgn val="ctr"/>
        <c:lblOffset val="100"/>
        <c:noMultiLvlLbl val="0"/>
      </c:catAx>
      <c:valAx>
        <c:axId val="17197324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71971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4396622464095031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28%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0%</c:formatCode>
                <c:ptCount val="8"/>
                <c:pt idx="0">
                  <c:v>0.38</c:v>
                </c:pt>
                <c:pt idx="1">
                  <c:v>0.28999999999999998</c:v>
                </c:pt>
                <c:pt idx="2">
                  <c:v>0.14000000000000001</c:v>
                </c:pt>
                <c:pt idx="3">
                  <c:v>0.05</c:v>
                </c:pt>
                <c:pt idx="4">
                  <c:v>0.04</c:v>
                </c:pt>
                <c:pt idx="5">
                  <c:v>0.04</c:v>
                </c:pt>
                <c:pt idx="6">
                  <c:v>0.03</c:v>
                </c:pt>
                <c:pt idx="7">
                  <c:v>0.03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22-4A8C-87FB-CFCDDC790B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91538688"/>
        <c:axId val="191540224"/>
      </c:barChart>
      <c:catAx>
        <c:axId val="1915386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40224"/>
        <c:crosses val="autoZero"/>
        <c:auto val="1"/>
        <c:lblAlgn val="ctr"/>
        <c:lblOffset val="100"/>
        <c:noMultiLvlLbl val="0"/>
      </c:catAx>
      <c:valAx>
        <c:axId val="191540224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1538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4396622464095031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28%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0%</c:formatCode>
                <c:ptCount val="7"/>
                <c:pt idx="0">
                  <c:v>0.31</c:v>
                </c:pt>
                <c:pt idx="1">
                  <c:v>0.2</c:v>
                </c:pt>
                <c:pt idx="2">
                  <c:v>0.18</c:v>
                </c:pt>
                <c:pt idx="3">
                  <c:v>0.13</c:v>
                </c:pt>
                <c:pt idx="4">
                  <c:v>0.12</c:v>
                </c:pt>
                <c:pt idx="5">
                  <c:v>0.04</c:v>
                </c:pt>
                <c:pt idx="6">
                  <c:v>0.02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CF0-4329-BF8B-E835D65A8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91623552"/>
        <c:axId val="191625088"/>
      </c:barChart>
      <c:catAx>
        <c:axId val="1916235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25088"/>
        <c:crosses val="autoZero"/>
        <c:auto val="1"/>
        <c:lblAlgn val="ctr"/>
        <c:lblOffset val="100"/>
        <c:noMultiLvlLbl val="0"/>
      </c:catAx>
      <c:valAx>
        <c:axId val="191625088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1623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203694043189012"/>
          <c:y val="2.8989573299212652E-2"/>
          <c:w val="0.41577828308886411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</c:numCache>
            </c:numRef>
          </c:cat>
          <c:val>
            <c:numRef>
              <c:f>Sheet1!$B$2:$B$19</c:f>
              <c:numCache>
                <c:formatCode>0%</c:formatCode>
                <c:ptCount val="18"/>
                <c:pt idx="0">
                  <c:v>0.25</c:v>
                </c:pt>
                <c:pt idx="1">
                  <c:v>7.0000000000000007E-2</c:v>
                </c:pt>
                <c:pt idx="2">
                  <c:v>0.09</c:v>
                </c:pt>
                <c:pt idx="3">
                  <c:v>0.09</c:v>
                </c:pt>
                <c:pt idx="4">
                  <c:v>0.1</c:v>
                </c:pt>
                <c:pt idx="5">
                  <c:v>0.13</c:v>
                </c:pt>
                <c:pt idx="6">
                  <c:v>0.13</c:v>
                </c:pt>
                <c:pt idx="7">
                  <c:v>0.13</c:v>
                </c:pt>
                <c:pt idx="8">
                  <c:v>0.14000000000000001</c:v>
                </c:pt>
                <c:pt idx="9">
                  <c:v>0.15</c:v>
                </c:pt>
                <c:pt idx="10">
                  <c:v>0.18</c:v>
                </c:pt>
                <c:pt idx="11">
                  <c:v>0.18</c:v>
                </c:pt>
                <c:pt idx="12">
                  <c:v>0.18</c:v>
                </c:pt>
                <c:pt idx="13">
                  <c:v>0.19</c:v>
                </c:pt>
                <c:pt idx="14">
                  <c:v>0.21</c:v>
                </c:pt>
                <c:pt idx="15">
                  <c:v>0.23</c:v>
                </c:pt>
                <c:pt idx="16">
                  <c:v>0.25</c:v>
                </c:pt>
                <c:pt idx="17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00-43DD-907C-F120A89ED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2051072"/>
        <c:axId val="172056960"/>
      </c:barChart>
      <c:catAx>
        <c:axId val="172051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056960"/>
        <c:crosses val="autoZero"/>
        <c:auto val="1"/>
        <c:lblAlgn val="ctr"/>
        <c:lblOffset val="100"/>
        <c:noMultiLvlLbl val="0"/>
      </c:catAx>
      <c:valAx>
        <c:axId val="172056960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72051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Sheet1!$B$2:$B$18</c:f>
              <c:numCache>
                <c:formatCode>0%</c:formatCode>
                <c:ptCount val="17"/>
                <c:pt idx="0">
                  <c:v>0.08</c:v>
                </c:pt>
                <c:pt idx="1">
                  <c:v>0.16</c:v>
                </c:pt>
                <c:pt idx="2">
                  <c:v>0.12</c:v>
                </c:pt>
                <c:pt idx="3">
                  <c:v>0.1</c:v>
                </c:pt>
                <c:pt idx="4">
                  <c:v>0.24</c:v>
                </c:pt>
                <c:pt idx="5">
                  <c:v>0.17</c:v>
                </c:pt>
                <c:pt idx="6">
                  <c:v>0.34</c:v>
                </c:pt>
                <c:pt idx="7">
                  <c:v>0.23</c:v>
                </c:pt>
                <c:pt idx="8">
                  <c:v>0.17</c:v>
                </c:pt>
                <c:pt idx="9">
                  <c:v>0.16</c:v>
                </c:pt>
                <c:pt idx="10">
                  <c:v>0.25</c:v>
                </c:pt>
                <c:pt idx="11">
                  <c:v>0.26</c:v>
                </c:pt>
                <c:pt idx="12">
                  <c:v>7.0000000000000007E-2</c:v>
                </c:pt>
                <c:pt idx="13">
                  <c:v>0.44</c:v>
                </c:pt>
                <c:pt idx="14">
                  <c:v>0.45</c:v>
                </c:pt>
                <c:pt idx="15">
                  <c:v>0.27</c:v>
                </c:pt>
                <c:pt idx="16">
                  <c:v>0.23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00-43DD-907C-F120A89ED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43195904"/>
        <c:axId val="243197440"/>
      </c:barChart>
      <c:catAx>
        <c:axId val="2431959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3197440"/>
        <c:crosses val="autoZero"/>
        <c:auto val="1"/>
        <c:lblAlgn val="ctr"/>
        <c:lblOffset val="100"/>
        <c:noMultiLvlLbl val="0"/>
      </c:catAx>
      <c:valAx>
        <c:axId val="24319744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243195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557118107396353"/>
          <c:y val="3.8763486194615761E-2"/>
          <c:w val="0.26982005880534993"/>
          <c:h val="0.942020853401574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</c:numCache>
            </c:numRef>
          </c:cat>
          <c:val>
            <c:numRef>
              <c:f>Sheet1!$B$2:$B$18</c:f>
              <c:numCache>
                <c:formatCode>0%</c:formatCode>
                <c:ptCount val="17"/>
                <c:pt idx="0">
                  <c:v>0.37</c:v>
                </c:pt>
                <c:pt idx="1">
                  <c:v>0.37</c:v>
                </c:pt>
                <c:pt idx="2">
                  <c:v>0.44</c:v>
                </c:pt>
                <c:pt idx="3">
                  <c:v>0.27</c:v>
                </c:pt>
                <c:pt idx="4">
                  <c:v>0.26</c:v>
                </c:pt>
                <c:pt idx="5">
                  <c:v>0.46</c:v>
                </c:pt>
                <c:pt idx="6">
                  <c:v>0.62</c:v>
                </c:pt>
                <c:pt idx="7">
                  <c:v>0.68</c:v>
                </c:pt>
                <c:pt idx="8">
                  <c:v>0.2</c:v>
                </c:pt>
                <c:pt idx="9">
                  <c:v>0.27</c:v>
                </c:pt>
                <c:pt idx="10">
                  <c:v>0.36</c:v>
                </c:pt>
                <c:pt idx="11">
                  <c:v>0.42</c:v>
                </c:pt>
                <c:pt idx="12">
                  <c:v>0.6</c:v>
                </c:pt>
                <c:pt idx="13">
                  <c:v>0.6</c:v>
                </c:pt>
                <c:pt idx="14">
                  <c:v>0.43</c:v>
                </c:pt>
                <c:pt idx="15">
                  <c:v>0.5</c:v>
                </c:pt>
                <c:pt idx="16">
                  <c:v>0.57999999999999996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C9-438E-8217-82A5FAF84C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612160"/>
        <c:axId val="99613696"/>
      </c:barChart>
      <c:catAx>
        <c:axId val="996121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613696"/>
        <c:crosses val="autoZero"/>
        <c:auto val="1"/>
        <c:lblAlgn val="ctr"/>
        <c:lblOffset val="100"/>
        <c:noMultiLvlLbl val="0"/>
      </c:catAx>
      <c:valAx>
        <c:axId val="99613696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9961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2329" cy="462120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4" y="0"/>
            <a:ext cx="3012329" cy="462120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C657FC-DF0E-4AE5-8AC7-83116AD0ACD1}" type="datetimeFigureOut">
              <a:rPr lang="en-US"/>
              <a:pPr>
                <a:defRPr/>
              </a:pPr>
              <a:t>5/1/2018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378"/>
            <a:ext cx="3012329" cy="462120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4" y="8772378"/>
            <a:ext cx="3012329" cy="462120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CD4012C-5F47-4C4D-9894-ED13338BD57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3010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2329" cy="462120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4" y="0"/>
            <a:ext cx="3012329" cy="462120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02F9FA-2098-40F9-AEF8-70AB486893ED}" type="datetimeFigureOut">
              <a:rPr lang="en-US"/>
              <a:pPr>
                <a:defRPr/>
              </a:pPr>
              <a:t>5/1/2018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2" tIns="46241" rIns="92482" bIns="46241" rtlCol="0" anchor="ctr"/>
          <a:lstStyle/>
          <a:p>
            <a:pPr lvl="0"/>
            <a:endParaRPr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8" y="4387768"/>
            <a:ext cx="5558801" cy="4155919"/>
          </a:xfrm>
          <a:prstGeom prst="rect">
            <a:avLst/>
          </a:prstGeom>
        </p:spPr>
        <p:txBody>
          <a:bodyPr vert="horz" lIns="92482" tIns="46241" rIns="92482" bIns="46241" rtlCol="0">
            <a:normAutofit/>
          </a:bodyPr>
          <a:lstStyle/>
          <a:p>
            <a:pPr lvl="0"/>
            <a:r>
              <a:rPr noProof="0"/>
              <a:t>Click to edit Master text styles</a:t>
            </a:r>
          </a:p>
          <a:p>
            <a:pPr lvl="1"/>
            <a:r>
              <a:rPr noProof="0"/>
              <a:t>Second level</a:t>
            </a:r>
          </a:p>
          <a:p>
            <a:pPr lvl="2"/>
            <a:r>
              <a:rPr noProof="0"/>
              <a:t>Third level</a:t>
            </a:r>
          </a:p>
          <a:p>
            <a:pPr lvl="3"/>
            <a:r>
              <a:rPr noProof="0"/>
              <a:t>Fourth level</a:t>
            </a:r>
          </a:p>
          <a:p>
            <a:pPr lvl="4"/>
            <a:r>
              <a:rPr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378"/>
            <a:ext cx="3012329" cy="462120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4" y="8772378"/>
            <a:ext cx="3012329" cy="462120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9AF88B5-2BF3-4EAE-9AA9-4FED7C9A1EB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043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AF88B5-2BF3-4EAE-9AA9-4FED7C9A1EB2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556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7EAE9E9A-AB64-4E03-AD3F-0BB17FAAC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519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205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7964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185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7401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49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AF88B5-2BF3-4EAE-9AA9-4FED7C9A1EB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223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443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945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946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279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182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7322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TD Logo B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925" y="419100"/>
            <a:ext cx="925513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TD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hidden">
          <a:xfrm>
            <a:off x="415925" y="419100"/>
            <a:ext cx="123638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5925" y="1572584"/>
            <a:ext cx="8428037" cy="1252537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5925" y="2948946"/>
            <a:ext cx="8428037" cy="714375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Line 7"/>
          <p:cNvSpPr>
            <a:spLocks noChangeShapeType="1"/>
          </p:cNvSpPr>
          <p:nvPr userDrawn="1"/>
        </p:nvSpPr>
        <p:spPr bwMode="auto">
          <a:xfrm>
            <a:off x="1588" y="6162040"/>
            <a:ext cx="9140825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latin typeface="+mn-lt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275077"/>
            <a:ext cx="9144000" cy="2768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781800" cy="808038"/>
          </a:xfrm>
        </p:spPr>
        <p:txBody>
          <a:bodyPr/>
          <a:lstStyle>
            <a:lvl1pPr algn="l">
              <a:defRPr sz="28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1482725"/>
            <a:ext cx="7772400" cy="43084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867400"/>
            <a:ext cx="7772400" cy="304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3C5F3-D0FA-49CA-8186-B245F9AA7C2A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888AC-D913-4F38-80E4-69B546948703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1189038"/>
            <a:ext cx="1295400" cy="4983162"/>
          </a:xfrm>
        </p:spPr>
        <p:txBody>
          <a:bodyPr vert="eaVert" anchor="b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189038"/>
            <a:ext cx="6324600" cy="4983162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B5E29-1669-42F5-AF4C-556BACE2A15A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8pPr>
              <a:defRPr/>
            </a:lvl8pPr>
            <a:lvl9pPr>
              <a:defRPr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C79D4-3B7F-457F-AD6B-D85A23FC1741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D Logo B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925" y="419100"/>
            <a:ext cx="925513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TD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hidden">
          <a:xfrm>
            <a:off x="415925" y="419099"/>
            <a:ext cx="1362075" cy="121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163" y="1647508"/>
            <a:ext cx="8590597" cy="1252537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163" y="3023870"/>
            <a:ext cx="8590597" cy="714375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" name="Line 7"/>
          <p:cNvSpPr>
            <a:spLocks noChangeShapeType="1"/>
          </p:cNvSpPr>
          <p:nvPr userDrawn="1"/>
        </p:nvSpPr>
        <p:spPr bwMode="auto">
          <a:xfrm>
            <a:off x="1588" y="6162040"/>
            <a:ext cx="9140825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latin typeface="+mn-lt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275077"/>
            <a:ext cx="9144000" cy="2768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D Logo B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925" y="419100"/>
            <a:ext cx="925513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TD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hidden">
          <a:xfrm>
            <a:off x="415925" y="419100"/>
            <a:ext cx="925513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1322388"/>
            <a:ext cx="6492875" cy="1252537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3200" b="1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163" y="2698750"/>
            <a:ext cx="6492875" cy="714375"/>
          </a:xfr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07681-9344-4FB3-AA00-C91E484D9A0E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2725"/>
            <a:ext cx="3813048" cy="46894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1482725"/>
            <a:ext cx="3813048" cy="46894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941832" y="6573838"/>
            <a:ext cx="5105400" cy="182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BACD9-F601-4B89-B470-3B7FD1D8DFDD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82725"/>
            <a:ext cx="381167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220912"/>
            <a:ext cx="381167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82725"/>
            <a:ext cx="38131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20912"/>
            <a:ext cx="38131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9AEB3-6880-4BAA-96D7-436FA7B2C61B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Click to edit Master title style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0A990-DF2C-435B-A5CA-7BE8F9D5B1C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B2B03-9E9E-41BB-9ACC-162D08946688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781800" cy="808038"/>
          </a:xfrm>
        </p:spPr>
        <p:txBody>
          <a:bodyPr/>
          <a:lstStyle>
            <a:lvl1pPr algn="l">
              <a:defRPr sz="28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82724"/>
            <a:ext cx="4883150" cy="46894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82724"/>
            <a:ext cx="2779713" cy="4689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47FD1-CCF2-4E82-A49A-065028EF4AC8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0" y="381000"/>
            <a:ext cx="6781800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82725"/>
            <a:ext cx="7772400" cy="46894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  <a:p>
            <a:pPr lvl="5"/>
            <a:r>
              <a:t>Sixth level</a:t>
            </a:r>
          </a:p>
          <a:p>
            <a:pPr lvl="6"/>
            <a:r>
              <a:t>Seventh level</a:t>
            </a:r>
          </a:p>
          <a:p>
            <a:pPr lvl="7"/>
            <a:r>
              <a:t>Eighth level</a:t>
            </a:r>
          </a:p>
          <a:p>
            <a:pPr lvl="8"/>
            <a:r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0" y="6573838"/>
            <a:ext cx="884238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rgbClr val="6A737B"/>
                </a:solidFill>
                <a:latin typeface="+mn-lt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73838"/>
            <a:ext cx="51054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0" dirty="0">
                <a:solidFill>
                  <a:srgbClr val="6A737B"/>
                </a:solidFill>
                <a:latin typeface="+mn-lt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99438" y="6573838"/>
            <a:ext cx="695325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rgbClr val="163D22"/>
                </a:solidFill>
                <a:latin typeface="+mn-lt"/>
              </a:defRPr>
            </a:lvl1pPr>
          </a:lstStyle>
          <a:p>
            <a:pPr>
              <a:defRPr/>
            </a:pPr>
            <a:fld id="{962B1AD1-D0AB-4425-AA37-C804326811A4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588" y="6477000"/>
            <a:ext cx="9140825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latin typeface="+mn-lt"/>
            </a:endParaRPr>
          </a:p>
        </p:txBody>
      </p:sp>
      <p:pic>
        <p:nvPicPr>
          <p:cNvPr id="19464" name="Picture 14" descr="TD Logo BW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953375" y="555625"/>
            <a:ext cx="493713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5" descr="TD Log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hidden">
          <a:xfrm>
            <a:off x="7953375" y="555625"/>
            <a:ext cx="493713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l" descr="Internal"/>
          <p:cNvSpPr txBox="1"/>
          <p:nvPr userDrawn="1"/>
        </p:nvSpPr>
        <p:spPr>
          <a:xfrm>
            <a:off x="0" y="6533896"/>
            <a:ext cx="954107" cy="35548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en-US" smtClean="0"/>
              <a:t>Internal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chemeClr val="bg2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cs typeface="Arial" charset="0"/>
        </a:defRPr>
      </a:lvl9pPr>
    </p:titleStyle>
    <p:bodyStyle>
      <a:lvl1pPr marL="236538" indent="-236538" algn="l" rtl="0" fontAlgn="base">
        <a:lnSpc>
          <a:spcPct val="95000"/>
        </a:lnSpc>
        <a:spcBef>
          <a:spcPts val="26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n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11163" indent="-173038" algn="l" rtl="0" fontAlgn="base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buSzPct val="100000"/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574675" indent="-163513" algn="l" rtl="0" fontAlgn="base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buSzPct val="100000"/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749300" indent="-173038" algn="l" rtl="0" fontAlgn="base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buSzPct val="100000"/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914400" indent="-163513" algn="l" rtl="0" fontAlgn="base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buSzPct val="100000"/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914400" indent="-164592" algn="l" defTabSz="914400" rtl="0" eaLnBrk="1" latinLnBrk="0" hangingPunct="1">
        <a:lnSpc>
          <a:spcPct val="95000"/>
        </a:lnSpc>
        <a:spcBef>
          <a:spcPts val="9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914400" indent="-164592" algn="l" defTabSz="914400" rtl="0" eaLnBrk="1" latinLnBrk="0" hangingPunct="1">
        <a:lnSpc>
          <a:spcPct val="95000"/>
        </a:lnSpc>
        <a:spcBef>
          <a:spcPts val="9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00" indent="-164592" algn="l" defTabSz="914400" rtl="0" eaLnBrk="1" latinLnBrk="0" hangingPunct="1">
        <a:lnSpc>
          <a:spcPct val="95000"/>
        </a:lnSpc>
        <a:spcBef>
          <a:spcPts val="9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914400" indent="-164592" algn="l" defTabSz="914400" rtl="0" eaLnBrk="1" latinLnBrk="0" hangingPunct="1">
        <a:lnSpc>
          <a:spcPct val="95000"/>
        </a:lnSpc>
        <a:spcBef>
          <a:spcPts val="9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2.xml"/><Relationship Id="rId3" Type="http://schemas.openxmlformats.org/officeDocument/2006/relationships/chart" Target="../charts/chart17.xml"/><Relationship Id="rId7" Type="http://schemas.openxmlformats.org/officeDocument/2006/relationships/chart" Target="../charts/chart2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8.xml"/><Relationship Id="rId3" Type="http://schemas.openxmlformats.org/officeDocument/2006/relationships/chart" Target="../charts/chart23.xml"/><Relationship Id="rId7" Type="http://schemas.openxmlformats.org/officeDocument/2006/relationships/chart" Target="../charts/chart2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6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7" Type="http://schemas.openxmlformats.org/officeDocument/2006/relationships/chart" Target="../charts/chart3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2.xml"/><Relationship Id="rId5" Type="http://schemas.openxmlformats.org/officeDocument/2006/relationships/chart" Target="../charts/chart31.xml"/><Relationship Id="rId4" Type="http://schemas.openxmlformats.org/officeDocument/2006/relationships/chart" Target="../charts/char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1.xml"/><Relationship Id="rId3" Type="http://schemas.openxmlformats.org/officeDocument/2006/relationships/chart" Target="../charts/chart36.xml"/><Relationship Id="rId7" Type="http://schemas.openxmlformats.org/officeDocument/2006/relationships/chart" Target="../charts/chart40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9.xml"/><Relationship Id="rId5" Type="http://schemas.openxmlformats.org/officeDocument/2006/relationships/chart" Target="../charts/chart38.xml"/><Relationship Id="rId4" Type="http://schemas.openxmlformats.org/officeDocument/2006/relationships/chart" Target="../charts/chart3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8.xml"/><Relationship Id="rId13" Type="http://schemas.openxmlformats.org/officeDocument/2006/relationships/chart" Target="../charts/chart53.xml"/><Relationship Id="rId3" Type="http://schemas.openxmlformats.org/officeDocument/2006/relationships/chart" Target="../charts/chart43.xml"/><Relationship Id="rId7" Type="http://schemas.openxmlformats.org/officeDocument/2006/relationships/chart" Target="../charts/chart47.xml"/><Relationship Id="rId12" Type="http://schemas.openxmlformats.org/officeDocument/2006/relationships/chart" Target="../charts/chart52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6.xml"/><Relationship Id="rId11" Type="http://schemas.openxmlformats.org/officeDocument/2006/relationships/chart" Target="../charts/chart51.xml"/><Relationship Id="rId5" Type="http://schemas.openxmlformats.org/officeDocument/2006/relationships/chart" Target="../charts/chart45.xml"/><Relationship Id="rId10" Type="http://schemas.openxmlformats.org/officeDocument/2006/relationships/chart" Target="../charts/chart50.xml"/><Relationship Id="rId4" Type="http://schemas.openxmlformats.org/officeDocument/2006/relationships/chart" Target="../charts/chart44.xml"/><Relationship Id="rId9" Type="http://schemas.openxmlformats.org/officeDocument/2006/relationships/chart" Target="../charts/char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7.xml"/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9.xml"/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07817" y="2060343"/>
            <a:ext cx="8593943" cy="2366389"/>
          </a:xfrm>
        </p:spPr>
        <p:txBody>
          <a:bodyPr anchor="t"/>
          <a:lstStyle/>
          <a:p>
            <a:r>
              <a:rPr lang="en-US" sz="2400" dirty="0"/>
              <a:t>TD Bank | 2018 New Year’s Resolutions </a:t>
            </a:r>
            <a:endParaRPr lang="en-US" sz="1800" i="1" dirty="0">
              <a:latin typeface="Arial" charset="0"/>
              <a:cs typeface="Arial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600" dirty="0"/>
              <a:t>January 2018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73" y="407354"/>
            <a:ext cx="3875930" cy="12443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9AADD2FC-4292-42DE-BE49-546C0A753C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1338729"/>
              </p:ext>
            </p:extLst>
          </p:nvPr>
        </p:nvGraphicFramePr>
        <p:xfrm>
          <a:off x="243587" y="1772417"/>
          <a:ext cx="8275573" cy="1447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292109" cy="464124"/>
          </a:xfrm>
        </p:spPr>
        <p:txBody>
          <a:bodyPr/>
          <a:lstStyle/>
          <a:p>
            <a:r>
              <a:rPr lang="en-US" sz="2000" dirty="0"/>
              <a:t>Nearly all believe they’ll be better off financially in 2018.  Having a financial plan is the main reason why.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752" y="6453150"/>
            <a:ext cx="84878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Q10: Do you think you will be better or worse off financially in 2018? Q11: Why do you think you will be better off financially in 2018? Q12: Why do you think you will be worse off financially in 2018?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3188448" y="1296403"/>
            <a:ext cx="2767104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Better or worse financially in 2018?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xmlns="" id="{6F586C85-8B7D-4EC0-B231-45D9423603B2}"/>
              </a:ext>
            </a:extLst>
          </p:cNvPr>
          <p:cNvSpPr/>
          <p:nvPr/>
        </p:nvSpPr>
        <p:spPr>
          <a:xfrm rot="5400000">
            <a:off x="6366152" y="1880887"/>
            <a:ext cx="196587" cy="3064213"/>
          </a:xfrm>
          <a:prstGeom prst="rightBrace">
            <a:avLst>
              <a:gd name="adj1" fmla="val 171131"/>
              <a:gd name="adj2" fmla="val 50000"/>
            </a:avLst>
          </a:prstGeom>
          <a:ln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69F0D61-76A5-4BC1-86D3-F5FA31027FC0}"/>
              </a:ext>
            </a:extLst>
          </p:cNvPr>
          <p:cNvSpPr txBox="1"/>
          <p:nvPr/>
        </p:nvSpPr>
        <p:spPr>
          <a:xfrm>
            <a:off x="6216983" y="3554608"/>
            <a:ext cx="604653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Why?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461612D-5876-45D1-BEAF-94C291386912}"/>
              </a:ext>
            </a:extLst>
          </p:cNvPr>
          <p:cNvSpPr txBox="1"/>
          <p:nvPr/>
        </p:nvSpPr>
        <p:spPr>
          <a:xfrm>
            <a:off x="2077798" y="3581400"/>
            <a:ext cx="604653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Why?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xmlns="" id="{16D8F2B7-2B78-4E9B-BC13-E250D5203B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5631005"/>
              </p:ext>
            </p:extLst>
          </p:nvPr>
        </p:nvGraphicFramePr>
        <p:xfrm>
          <a:off x="364293" y="4050076"/>
          <a:ext cx="4182901" cy="2173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2A412E10-2B9A-4B84-800B-E20922DBCE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4409445"/>
              </p:ext>
            </p:extLst>
          </p:nvPr>
        </p:nvGraphicFramePr>
        <p:xfrm>
          <a:off x="4650949" y="4050076"/>
          <a:ext cx="4182901" cy="2173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F840319-1818-459E-9970-BE5E60B945A1}"/>
              </a:ext>
            </a:extLst>
          </p:cNvPr>
          <p:cNvSpPr/>
          <p:nvPr/>
        </p:nvSpPr>
        <p:spPr>
          <a:xfrm>
            <a:off x="4707279" y="1772417"/>
            <a:ext cx="3945502" cy="353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xmlns="" id="{9ECC8286-07E6-4586-A1E1-B48FFE93A700}"/>
              </a:ext>
            </a:extLst>
          </p:cNvPr>
          <p:cNvSpPr/>
          <p:nvPr/>
        </p:nvSpPr>
        <p:spPr>
          <a:xfrm rot="5400000">
            <a:off x="2281832" y="1880887"/>
            <a:ext cx="196587" cy="3064213"/>
          </a:xfrm>
          <a:prstGeom prst="rightBrace">
            <a:avLst>
              <a:gd name="adj1" fmla="val 171131"/>
              <a:gd name="adj2" fmla="val 50000"/>
            </a:avLst>
          </a:prstGeom>
          <a:ln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32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0A7EFD4B-82DE-4EE0-9B00-5D0ED3BCB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711891"/>
              </p:ext>
            </p:extLst>
          </p:nvPr>
        </p:nvGraphicFramePr>
        <p:xfrm>
          <a:off x="-5716" y="2779132"/>
          <a:ext cx="8893683" cy="2760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9448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  <a:gridCol w="6434235">
                  <a:extLst>
                    <a:ext uri="{9D8B030D-6E8A-4147-A177-3AD203B41FA5}">
                      <a16:colId xmlns:a16="http://schemas.microsoft.com/office/drawing/2014/main" xmlns="" val="3295377909"/>
                    </a:ext>
                  </a:extLst>
                </a:gridCol>
              </a:tblGrid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Invest/save for retirement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 a nest egg/  emergency savings account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Pay off credit card/unsecured debt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Renovate/repair my home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Buy a house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Save for college (or child's college)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Pay off  student loan debt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Start a  business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036017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Plan/pay for my wedding (or child's wedding)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2613150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499632" cy="464124"/>
          </a:xfrm>
        </p:spPr>
        <p:txBody>
          <a:bodyPr/>
          <a:lstStyle/>
          <a:p>
            <a:r>
              <a:rPr lang="en-US" sz="1800" dirty="0"/>
              <a:t>Investing and saving are the top long-term financial goals for the next five years.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8407320" y="6609374"/>
            <a:ext cx="650660" cy="182562"/>
          </a:xfrm>
        </p:spPr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67F0AC05-54C1-4974-9CCE-D21C14A6C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6125311"/>
              </p:ext>
            </p:extLst>
          </p:nvPr>
        </p:nvGraphicFramePr>
        <p:xfrm>
          <a:off x="-150001" y="2670545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C271C49-C6A3-43C9-AB69-8897AD3EAE66}"/>
              </a:ext>
            </a:extLst>
          </p:cNvPr>
          <p:cNvSpPr txBox="1"/>
          <p:nvPr/>
        </p:nvSpPr>
        <p:spPr>
          <a:xfrm>
            <a:off x="2894261" y="1868688"/>
            <a:ext cx="3417923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Long-term financial goals for next five years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F589530-BE12-443C-B05D-DBC3FA172353}"/>
              </a:ext>
            </a:extLst>
          </p:cNvPr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Q13: In the next five (5) years, what are your long-term financial goals?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7E8365A8-25CB-4938-B4C6-40C0387C8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775704"/>
              </p:ext>
            </p:extLst>
          </p:nvPr>
        </p:nvGraphicFramePr>
        <p:xfrm>
          <a:off x="2375439" y="2356104"/>
          <a:ext cx="6457662" cy="23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6277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258857948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2474016196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4032409388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1492171840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1224202007"/>
                    </a:ext>
                  </a:extLst>
                </a:gridCol>
              </a:tblGrid>
              <a:tr h="21159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Female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18-34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35-54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55+</a:t>
                      </a:r>
                    </a:p>
                  </a:txBody>
                  <a:tcPr marT="41564" marB="4156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</a:tbl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xmlns="" id="{6589CCD3-26FE-499F-8916-64CD0CB1C9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4393949"/>
              </p:ext>
            </p:extLst>
          </p:nvPr>
        </p:nvGraphicFramePr>
        <p:xfrm>
          <a:off x="1014335" y="2685783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F4A5E456-2183-404F-B6CB-10C5DBC4C3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503937"/>
              </p:ext>
            </p:extLst>
          </p:nvPr>
        </p:nvGraphicFramePr>
        <p:xfrm>
          <a:off x="2099423" y="2682735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xmlns="" id="{510B2C31-598F-457A-B823-CEDF54D75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587128"/>
              </p:ext>
            </p:extLst>
          </p:nvPr>
        </p:nvGraphicFramePr>
        <p:xfrm>
          <a:off x="3102215" y="2679687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xmlns="" id="{ECAD90FA-0F7F-4072-AA11-623E073845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140891"/>
              </p:ext>
            </p:extLst>
          </p:nvPr>
        </p:nvGraphicFramePr>
        <p:xfrm>
          <a:off x="4251311" y="2676639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9EEBB59A-618A-4A26-A43E-8F832E7FFE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53925"/>
              </p:ext>
            </p:extLst>
          </p:nvPr>
        </p:nvGraphicFramePr>
        <p:xfrm>
          <a:off x="5354687" y="2673591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776256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0A7EFD4B-82DE-4EE0-9B00-5D0ED3BCB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272171"/>
              </p:ext>
            </p:extLst>
          </p:nvPr>
        </p:nvGraphicFramePr>
        <p:xfrm>
          <a:off x="-5715" y="2771512"/>
          <a:ext cx="8716994" cy="2760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4794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xmlns="" val="3295377909"/>
                    </a:ext>
                  </a:extLst>
                </a:gridCol>
              </a:tblGrid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 a nest egg/emergency savings account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Invest/save for retirement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Pay off credit card/unsecured debt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Renovate/repair my home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Buy a house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Save for college (or child's college)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Start a business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Pay off student loan debt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036017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Plan/pay for my wedding (or child's wedding)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2613150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499632" cy="464124"/>
          </a:xfrm>
        </p:spPr>
        <p:txBody>
          <a:bodyPr/>
          <a:lstStyle/>
          <a:p>
            <a:r>
              <a:rPr lang="en-US" sz="1800" dirty="0"/>
              <a:t>When ranked (Top 1-3) investing and saving are still the most important.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8407320" y="6609374"/>
            <a:ext cx="650660" cy="182562"/>
          </a:xfrm>
        </p:spPr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67F0AC05-54C1-4974-9CCE-D21C14A6C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3050362"/>
              </p:ext>
            </p:extLst>
          </p:nvPr>
        </p:nvGraphicFramePr>
        <p:xfrm>
          <a:off x="-67705" y="2670545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DD57571-64CE-427F-9901-2C5FC0316BC4}"/>
              </a:ext>
            </a:extLst>
          </p:cNvPr>
          <p:cNvSpPr txBox="1"/>
          <p:nvPr/>
        </p:nvSpPr>
        <p:spPr>
          <a:xfrm>
            <a:off x="3203110" y="1856727"/>
            <a:ext cx="2883225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Top three ranked long-term priorities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B74EDB6-9576-4AF6-96F9-5181A99EDFB0}"/>
              </a:ext>
            </a:extLst>
          </p:cNvPr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Q14: What are your long-term priorities? Please rank your goals from most important to least important?</a:t>
            </a:r>
            <a:endParaRPr lang="en-US" dirty="0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62ED39B4-3BE1-4388-9FD4-88F8157D7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016848"/>
              </p:ext>
            </p:extLst>
          </p:nvPr>
        </p:nvGraphicFramePr>
        <p:xfrm>
          <a:off x="2375439" y="2383536"/>
          <a:ext cx="6457662" cy="23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6277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258857948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2474016196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4032409388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1492171840"/>
                    </a:ext>
                  </a:extLst>
                </a:gridCol>
                <a:gridCol w="1076277">
                  <a:extLst>
                    <a:ext uri="{9D8B030D-6E8A-4147-A177-3AD203B41FA5}">
                      <a16:colId xmlns:a16="http://schemas.microsoft.com/office/drawing/2014/main" xmlns="" val="1224202007"/>
                    </a:ext>
                  </a:extLst>
                </a:gridCol>
              </a:tblGrid>
              <a:tr h="21159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Female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18-34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35-54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55+</a:t>
                      </a:r>
                    </a:p>
                  </a:txBody>
                  <a:tcPr marT="41564" marB="4156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</a:tbl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xmlns="" id="{D2CC5CD1-9BC9-47DB-9D7B-9933A105FE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5863977"/>
              </p:ext>
            </p:extLst>
          </p:nvPr>
        </p:nvGraphicFramePr>
        <p:xfrm>
          <a:off x="980807" y="2667497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xmlns="" id="{8DDED4D9-680A-45D7-97B2-3C87CEA5B8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016728"/>
              </p:ext>
            </p:extLst>
          </p:nvPr>
        </p:nvGraphicFramePr>
        <p:xfrm>
          <a:off x="2093327" y="2673593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xmlns="" id="{32EB1250-832C-46DE-A630-E9544578E8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2704772"/>
              </p:ext>
            </p:extLst>
          </p:nvPr>
        </p:nvGraphicFramePr>
        <p:xfrm>
          <a:off x="3233279" y="2670545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xmlns="" id="{E15CBEC4-F2E7-4F31-84EE-610A09EFD6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986567"/>
              </p:ext>
            </p:extLst>
          </p:nvPr>
        </p:nvGraphicFramePr>
        <p:xfrm>
          <a:off x="4263503" y="2676641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xmlns="" id="{9E1577A0-2262-4672-B84D-36D4AB7522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8077261"/>
              </p:ext>
            </p:extLst>
          </p:nvPr>
        </p:nvGraphicFramePr>
        <p:xfrm>
          <a:off x="5440031" y="2673593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467932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0A7EFD4B-82DE-4EE0-9B00-5D0ED3BCB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103167"/>
              </p:ext>
            </p:extLst>
          </p:nvPr>
        </p:nvGraphicFramePr>
        <p:xfrm>
          <a:off x="158877" y="2771512"/>
          <a:ext cx="8716994" cy="2760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4794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xmlns="" val="3295377909"/>
                    </a:ext>
                  </a:extLst>
                </a:gridCol>
              </a:tblGrid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Invest/save for retirement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 a nest egg/  emergency savings account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Pay off credit card/unsecured debt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Renovate/repair my home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Buy a house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Save for college (or child's college)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Pay off  student loan debt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Start a  business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036017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Plan/pay for my wedding (or child's wedding)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2613150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499632" cy="464124"/>
          </a:xfrm>
        </p:spPr>
        <p:txBody>
          <a:bodyPr/>
          <a:lstStyle/>
          <a:p>
            <a:r>
              <a:rPr lang="en-US" sz="1800" dirty="0"/>
              <a:t>A financial plan is most needed to achieve ones goals of saving, investing and paying off debt.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8407320" y="6609374"/>
            <a:ext cx="650660" cy="182562"/>
          </a:xfrm>
        </p:spPr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67F0AC05-54C1-4974-9CCE-D21C14A6C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435762"/>
              </p:ext>
            </p:extLst>
          </p:nvPr>
        </p:nvGraphicFramePr>
        <p:xfrm>
          <a:off x="96887" y="2670545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7E8365A8-25CB-4938-B4C6-40C0387C8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310510"/>
              </p:ext>
            </p:extLst>
          </p:nvPr>
        </p:nvGraphicFramePr>
        <p:xfrm>
          <a:off x="2430303" y="2301240"/>
          <a:ext cx="650756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512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  <a:gridCol w="1301512">
                  <a:extLst>
                    <a:ext uri="{9D8B030D-6E8A-4147-A177-3AD203B41FA5}">
                      <a16:colId xmlns:a16="http://schemas.microsoft.com/office/drawing/2014/main" xmlns="" val="258857948"/>
                    </a:ext>
                  </a:extLst>
                </a:gridCol>
                <a:gridCol w="1301512">
                  <a:extLst>
                    <a:ext uri="{9D8B030D-6E8A-4147-A177-3AD203B41FA5}">
                      <a16:colId xmlns:a16="http://schemas.microsoft.com/office/drawing/2014/main" xmlns="" val="4032409388"/>
                    </a:ext>
                  </a:extLst>
                </a:gridCol>
                <a:gridCol w="1301512">
                  <a:extLst>
                    <a:ext uri="{9D8B030D-6E8A-4147-A177-3AD203B41FA5}">
                      <a16:colId xmlns:a16="http://schemas.microsoft.com/office/drawing/2014/main" xmlns="" val="1492171840"/>
                    </a:ext>
                  </a:extLst>
                </a:gridCol>
                <a:gridCol w="1301512">
                  <a:extLst>
                    <a:ext uri="{9D8B030D-6E8A-4147-A177-3AD203B41FA5}">
                      <a16:colId xmlns:a16="http://schemas.microsoft.com/office/drawing/2014/main" xmlns="" val="688871378"/>
                    </a:ext>
                  </a:extLst>
                </a:gridCol>
              </a:tblGrid>
              <a:tr h="2115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Advice/information from a financial expert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Advice/information from another expert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Higher salary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Financial plan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Have everything I    need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</a:tbl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xmlns="" id="{6589CCD3-26FE-499F-8916-64CD0CB1C9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4663756"/>
              </p:ext>
            </p:extLst>
          </p:nvPr>
        </p:nvGraphicFramePr>
        <p:xfrm>
          <a:off x="1361807" y="2685783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xmlns="" id="{4C1A9C86-5521-4BAE-A0BE-1018EFC5A6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466599"/>
              </p:ext>
            </p:extLst>
          </p:nvPr>
        </p:nvGraphicFramePr>
        <p:xfrm>
          <a:off x="2564737" y="2678163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xmlns="" id="{E1564762-B7F0-447E-A8F8-148736E578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200646"/>
              </p:ext>
            </p:extLst>
          </p:nvPr>
        </p:nvGraphicFramePr>
        <p:xfrm>
          <a:off x="3816606" y="2670543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xmlns="" id="{28B8D35D-522E-4B7A-BFCD-5FA613DBC1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919180"/>
              </p:ext>
            </p:extLst>
          </p:nvPr>
        </p:nvGraphicFramePr>
        <p:xfrm>
          <a:off x="5179556" y="2670543"/>
          <a:ext cx="4785619" cy="290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564E7A6-BE35-4D3C-BA33-F694C7AE4BD4}"/>
              </a:ext>
            </a:extLst>
          </p:cNvPr>
          <p:cNvSpPr txBox="1"/>
          <p:nvPr/>
        </p:nvSpPr>
        <p:spPr>
          <a:xfrm>
            <a:off x="3066143" y="1596656"/>
            <a:ext cx="3632726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Need most to achieve long-term financial goals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D7BC662-8CE8-409A-90BB-632E8A6F19BF}"/>
              </a:ext>
            </a:extLst>
          </p:cNvPr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Q15: What do you most need to achieve your long-term financial goals?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25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577454" cy="464124"/>
          </a:xfrm>
        </p:spPr>
        <p:txBody>
          <a:bodyPr/>
          <a:lstStyle/>
          <a:p>
            <a:r>
              <a:rPr lang="en-US" sz="2000" dirty="0"/>
              <a:t>Resolutions setters are split when asked whether they are more likely to accomplish their short or long term goals.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Q16: Let's consider New Year's resolutions/goals to be short-term goals. Do you find that you are more likely to accomplish your short-term or your long-term goals?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2557666" y="1935293"/>
            <a:ext cx="4028667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More likely to accomplish short- or long-term goals?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xmlns="" id="{E24D6BCA-EFDA-4BD8-AFAA-79ED87B2D5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73534"/>
              </p:ext>
            </p:extLst>
          </p:nvPr>
        </p:nvGraphicFramePr>
        <p:xfrm>
          <a:off x="434212" y="2517226"/>
          <a:ext cx="8275573" cy="2108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545E0EB-DA6B-4A12-94C5-E44CF91AA0CC}"/>
              </a:ext>
            </a:extLst>
          </p:cNvPr>
          <p:cNvSpPr/>
          <p:nvPr/>
        </p:nvSpPr>
        <p:spPr>
          <a:xfrm>
            <a:off x="4999887" y="2599268"/>
            <a:ext cx="3945502" cy="353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251545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5D51AA1-F74B-4ADA-8D51-B1FF065B7246}"/>
              </a:ext>
            </a:extLst>
          </p:cNvPr>
          <p:cNvSpPr/>
          <p:nvPr/>
        </p:nvSpPr>
        <p:spPr>
          <a:xfrm>
            <a:off x="266700" y="3921683"/>
            <a:ext cx="8763000" cy="21457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E53032A-29F8-4668-AEE4-0CB0F6240D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0E5C5D3-24CB-4009-8CE7-C0C7BBEBB769}"/>
              </a:ext>
            </a:extLst>
          </p:cNvPr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Q19: How satisfied are you with each of the following?</a:t>
            </a:r>
            <a:endParaRPr lang="en-US" sz="800" dirty="0"/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xmlns="" id="{4E9B5834-D739-412E-8A9B-94EC0A6518F4}"/>
              </a:ext>
            </a:extLst>
          </p:cNvPr>
          <p:cNvGraphicFramePr>
            <a:graphicFrameLocks noGrp="1"/>
          </p:cNvGraphicFramePr>
          <p:nvPr/>
        </p:nvGraphicFramePr>
        <p:xfrm>
          <a:off x="153742" y="2151794"/>
          <a:ext cx="8716994" cy="1226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2678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  <a:gridCol w="7034316">
                  <a:extLst>
                    <a:ext uri="{9D8B030D-6E8A-4147-A177-3AD203B41FA5}">
                      <a16:colId xmlns:a16="http://schemas.microsoft.com/office/drawing/2014/main" xmlns="" val="3295377909"/>
                    </a:ext>
                  </a:extLst>
                </a:gridCol>
              </a:tblGrid>
              <a:tr h="30673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Financial health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Physical health and well-being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Emotional health and wellness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Family well-being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</a:tbl>
          </a:graphicData>
        </a:graphic>
      </p:graphicFrame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xmlns="" id="{624041DC-D755-4858-BF7F-9D7DD1C644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7077608"/>
              </p:ext>
            </p:extLst>
          </p:nvPr>
        </p:nvGraphicFramePr>
        <p:xfrm>
          <a:off x="-754078" y="2077206"/>
          <a:ext cx="4785619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C0C89A19-2321-4E1C-B981-40D843B2C044}"/>
              </a:ext>
            </a:extLst>
          </p:cNvPr>
          <p:cNvSpPr txBox="1"/>
          <p:nvPr/>
        </p:nvSpPr>
        <p:spPr>
          <a:xfrm>
            <a:off x="3739881" y="1311158"/>
            <a:ext cx="1664238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Overall Satisfaction </a:t>
            </a: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xmlns="" id="{A46A1167-66F6-4935-9B81-E8C38083F48A}"/>
              </a:ext>
            </a:extLst>
          </p:cNvPr>
          <p:cNvSpPr txBox="1">
            <a:spLocks/>
          </p:cNvSpPr>
          <p:nvPr/>
        </p:nvSpPr>
        <p:spPr bwMode="auto">
          <a:xfrm>
            <a:off x="175491" y="297876"/>
            <a:ext cx="7577454" cy="464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/>
              <a:t>Only 4-in-10 are extremely or very satisfied with their Financial Health. </a:t>
            </a:r>
          </a:p>
          <a:p>
            <a:r>
              <a:rPr lang="en-US" sz="1200" dirty="0"/>
              <a:t>Women are less satisfied with Financial health, more satisfied with Physical &amp; Emotional Health.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EA975439-2C8E-4146-81EC-6E7004640635}"/>
              </a:ext>
            </a:extLst>
          </p:cNvPr>
          <p:cNvSpPr/>
          <p:nvPr/>
        </p:nvSpPr>
        <p:spPr>
          <a:xfrm>
            <a:off x="1092931" y="3990517"/>
            <a:ext cx="614898" cy="61356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xmlns="" id="{B3B9F8E4-146C-4A63-B717-29729460A008}"/>
              </a:ext>
            </a:extLst>
          </p:cNvPr>
          <p:cNvSpPr/>
          <p:nvPr/>
        </p:nvSpPr>
        <p:spPr>
          <a:xfrm rot="5400000">
            <a:off x="1394097" y="3942428"/>
            <a:ext cx="571565" cy="72222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7A02C13C-73C8-45EF-9DEC-1F1BDBD5E392}"/>
              </a:ext>
            </a:extLst>
          </p:cNvPr>
          <p:cNvSpPr/>
          <p:nvPr/>
        </p:nvSpPr>
        <p:spPr>
          <a:xfrm>
            <a:off x="1146290" y="4043760"/>
            <a:ext cx="508180" cy="5070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FF804E-990A-43B6-9EA2-D847F032B85F}"/>
              </a:ext>
            </a:extLst>
          </p:cNvPr>
          <p:cNvSpPr txBox="1"/>
          <p:nvPr/>
        </p:nvSpPr>
        <p:spPr>
          <a:xfrm>
            <a:off x="1070896" y="4119557"/>
            <a:ext cx="658967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 dirty="0"/>
              <a:t>41%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AD727CC-5DDD-4956-AF97-A93B9D1BE835}"/>
              </a:ext>
            </a:extLst>
          </p:cNvPr>
          <p:cNvSpPr txBox="1"/>
          <p:nvPr/>
        </p:nvSpPr>
        <p:spPr>
          <a:xfrm>
            <a:off x="2007366" y="4119557"/>
            <a:ext cx="3262432" cy="355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Satisfied with Financial Health</a:t>
            </a:r>
          </a:p>
        </p:txBody>
      </p:sp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xmlns="" id="{B6CC575B-67F2-42C6-AB24-AD9914BFCA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22356"/>
              </p:ext>
            </p:extLst>
          </p:nvPr>
        </p:nvGraphicFramePr>
        <p:xfrm>
          <a:off x="618500" y="4655999"/>
          <a:ext cx="4785619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xmlns="" id="{3AD3EB02-8A9A-4834-8DEF-22862F9A2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737669"/>
              </p:ext>
            </p:extLst>
          </p:nvPr>
        </p:nvGraphicFramePr>
        <p:xfrm>
          <a:off x="964645" y="4755618"/>
          <a:ext cx="2208581" cy="11379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8581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</a:tblGrid>
              <a:tr h="379307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Physical health and well-being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379307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Emotional health and wellness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379307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Family well-being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920A984-0AF4-435F-BA82-68C94513165D}"/>
              </a:ext>
            </a:extLst>
          </p:cNvPr>
          <p:cNvSpPr txBox="1"/>
          <p:nvPr/>
        </p:nvSpPr>
        <p:spPr>
          <a:xfrm>
            <a:off x="5076403" y="4760053"/>
            <a:ext cx="3755342" cy="1166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50" dirty="0"/>
              <a:t>Those satisfied with their Financial Heath are more likely to be satisfied with their Physical Health, Emotional Health and Family Well Being. </a:t>
            </a:r>
          </a:p>
          <a:p>
            <a:pPr>
              <a:lnSpc>
                <a:spcPct val="95000"/>
              </a:lnSpc>
            </a:pPr>
            <a:endParaRPr lang="en-US" sz="1050" dirty="0"/>
          </a:p>
          <a:p>
            <a:pPr>
              <a:lnSpc>
                <a:spcPct val="95000"/>
              </a:lnSpc>
            </a:pPr>
            <a:r>
              <a:rPr lang="en-US" sz="1050" dirty="0"/>
              <a:t>Note: The link is not as strong the other way! Of those satisfied with their physical heath – 69% are satisfied with the Financial Health.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DDAA375-FE0B-4C5A-B12D-4EEB593E63D3}"/>
              </a:ext>
            </a:extLst>
          </p:cNvPr>
          <p:cNvSpPr txBox="1"/>
          <p:nvPr/>
        </p:nvSpPr>
        <p:spPr>
          <a:xfrm>
            <a:off x="1350175" y="4620366"/>
            <a:ext cx="1204176" cy="2531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100" i="1" u="sng" dirty="0"/>
              <a:t>Satisfaction with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xmlns="" id="{71222227-20FF-480C-9D84-19F75966B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388390"/>
              </p:ext>
            </p:extLst>
          </p:nvPr>
        </p:nvGraphicFramePr>
        <p:xfrm>
          <a:off x="1373553" y="1686016"/>
          <a:ext cx="7247880" cy="23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215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  <a:gridCol w="1073745">
                  <a:extLst>
                    <a:ext uri="{9D8B030D-6E8A-4147-A177-3AD203B41FA5}">
                      <a16:colId xmlns:a16="http://schemas.microsoft.com/office/drawing/2014/main" xmlns="" val="258857948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2474016196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4032409388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1492171840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1224202007"/>
                    </a:ext>
                  </a:extLst>
                </a:gridCol>
              </a:tblGrid>
              <a:tr h="21159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Female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18-34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35-54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55+</a:t>
                      </a:r>
                    </a:p>
                  </a:txBody>
                  <a:tcPr marT="41564" marB="4156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</a:tbl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xmlns="" id="{7D0F07AE-E7C3-4123-AC94-64BA445D15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5631489"/>
              </p:ext>
            </p:extLst>
          </p:nvPr>
        </p:nvGraphicFramePr>
        <p:xfrm>
          <a:off x="404162" y="2083302"/>
          <a:ext cx="4785619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xmlns="" id="{4CAE09A5-0356-4463-83C6-792CF2D437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934849"/>
              </p:ext>
            </p:extLst>
          </p:nvPr>
        </p:nvGraphicFramePr>
        <p:xfrm>
          <a:off x="1452674" y="2098542"/>
          <a:ext cx="4785619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xmlns="" id="{599C97DC-8E78-4980-9FB1-EF492F2FF2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587128"/>
              </p:ext>
            </p:extLst>
          </p:nvPr>
        </p:nvGraphicFramePr>
        <p:xfrm>
          <a:off x="2546906" y="2095494"/>
          <a:ext cx="4785619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xmlns="" id="{1AC6B768-3814-4BE2-B2BE-03B6CD03F8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679301"/>
              </p:ext>
            </p:extLst>
          </p:nvPr>
        </p:nvGraphicFramePr>
        <p:xfrm>
          <a:off x="3787442" y="2110734"/>
          <a:ext cx="4785619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xmlns="" id="{1D2A1514-B2ED-443F-9668-9848DEA32F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6732478"/>
              </p:ext>
            </p:extLst>
          </p:nvPr>
        </p:nvGraphicFramePr>
        <p:xfrm>
          <a:off x="5073698" y="2116830"/>
          <a:ext cx="4785619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844696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E53032A-29F8-4668-AEE4-0CB0F6240D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0E5C5D3-24CB-4009-8CE7-C0C7BBEBB769}"/>
              </a:ext>
            </a:extLst>
          </p:cNvPr>
          <p:cNvSpPr/>
          <p:nvPr/>
        </p:nvSpPr>
        <p:spPr>
          <a:xfrm>
            <a:off x="91752" y="6540702"/>
            <a:ext cx="84878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Q17: Thinking about the impact that your financial health has on your overall health and well-being, which of the following best describes how you feel? Q18: Agreement with statements?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B5D708-C95A-44FC-8C14-135D1ACAF860}"/>
              </a:ext>
            </a:extLst>
          </p:cNvPr>
          <p:cNvSpPr txBox="1"/>
          <p:nvPr/>
        </p:nvSpPr>
        <p:spPr>
          <a:xfrm>
            <a:off x="1871807" y="1238590"/>
            <a:ext cx="5499069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Perceptions:  Impact of Financial Health on Overall Health &amp; Well Being</a:t>
            </a: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xmlns="" id="{4320D4D7-5B30-43D6-8A0C-6B3A642DA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374876"/>
              </p:ext>
            </p:extLst>
          </p:nvPr>
        </p:nvGraphicFramePr>
        <p:xfrm>
          <a:off x="136093" y="1997828"/>
          <a:ext cx="1735714" cy="166586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35714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</a:tblGrid>
              <a:tr h="555289">
                <a:tc>
                  <a:txBody>
                    <a:bodyPr/>
                    <a:lstStyle/>
                    <a:p>
                      <a:pPr algn="r" fontAlgn="t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Sound financial health can have a </a:t>
                      </a:r>
                      <a:r>
                        <a:rPr lang="en-US" sz="800" b="1" i="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positive</a:t>
                      </a: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impact on my overall health and well-being</a:t>
                      </a:r>
                    </a:p>
                  </a:txBody>
                  <a:tcPr marL="7620" marR="7620" marT="656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  <a:tr h="555289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+mn-lt"/>
                        </a:rPr>
                        <a:t>My financial health has </a:t>
                      </a:r>
                      <a:r>
                        <a:rPr lang="en-US" sz="800" b="1" u="sng" dirty="0">
                          <a:solidFill>
                            <a:schemeClr val="tx1"/>
                          </a:solidFill>
                          <a:latin typeface="+mn-lt"/>
                        </a:rPr>
                        <a:t>no impact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+mn-lt"/>
                        </a:rPr>
                        <a:t>on my personal health and well-being</a:t>
                      </a:r>
                    </a:p>
                    <a:p>
                      <a:pPr algn="r" fontAlgn="t"/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656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20240254"/>
                  </a:ext>
                </a:extLst>
              </a:tr>
              <a:tr h="555289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+mn-lt"/>
                        </a:rPr>
                        <a:t>Poor financial health can have </a:t>
                      </a:r>
                      <a:r>
                        <a:rPr lang="en-US" sz="800" b="1" u="sng" dirty="0">
                          <a:solidFill>
                            <a:schemeClr val="tx1"/>
                          </a:solidFill>
                          <a:latin typeface="+mn-lt"/>
                        </a:rPr>
                        <a:t>a negative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+mn-lt"/>
                        </a:rPr>
                        <a:t> impact on my overall health and well-being</a:t>
                      </a:r>
                    </a:p>
                    <a:p>
                      <a:pPr algn="r" fontAlgn="t"/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656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14227835"/>
                  </a:ext>
                </a:extLst>
              </a:tr>
            </a:tbl>
          </a:graphicData>
        </a:graphic>
      </p:graphicFrame>
      <p:sp>
        <p:nvSpPr>
          <p:cNvPr id="44" name="Title 1">
            <a:extLst>
              <a:ext uri="{FF2B5EF4-FFF2-40B4-BE49-F238E27FC236}">
                <a16:creationId xmlns:a16="http://schemas.microsoft.com/office/drawing/2014/main" xmlns="" id="{A46A1167-66F6-4935-9B81-E8C38083F48A}"/>
              </a:ext>
            </a:extLst>
          </p:cNvPr>
          <p:cNvSpPr txBox="1">
            <a:spLocks/>
          </p:cNvSpPr>
          <p:nvPr/>
        </p:nvSpPr>
        <p:spPr bwMode="auto">
          <a:xfrm>
            <a:off x="175491" y="297876"/>
            <a:ext cx="7577454" cy="464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800" dirty="0"/>
              <a:t>Consumers agree, Financial Heath will have an impact on ones overall health &amp; well-being. </a:t>
            </a:r>
          </a:p>
        </p:txBody>
      </p:sp>
      <p:graphicFrame>
        <p:nvGraphicFramePr>
          <p:cNvPr id="48" name="Table 47">
            <a:extLst>
              <a:ext uri="{FF2B5EF4-FFF2-40B4-BE49-F238E27FC236}">
                <a16:creationId xmlns:a16="http://schemas.microsoft.com/office/drawing/2014/main" xmlns="" id="{AB85D110-8343-4A4E-93F9-C22455609C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951295"/>
              </p:ext>
            </p:extLst>
          </p:nvPr>
        </p:nvGraphicFramePr>
        <p:xfrm>
          <a:off x="136093" y="4672022"/>
          <a:ext cx="8870736" cy="1265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3560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  <a:gridCol w="7057176">
                  <a:extLst>
                    <a:ext uri="{9D8B030D-6E8A-4147-A177-3AD203B41FA5}">
                      <a16:colId xmlns:a16="http://schemas.microsoft.com/office/drawing/2014/main" xmlns="" val="3295377909"/>
                    </a:ext>
                  </a:extLst>
                </a:gridCol>
              </a:tblGrid>
              <a:tr h="306734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If my finances are in order, other goals are easier to accomplish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345632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When I feel healthy and fit, other goals are easier to accomplish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 need to feel healthy and fit before I can focus on my finances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306734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Need to get finances in order before I can focus on health / fitness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</a:tbl>
          </a:graphicData>
        </a:graphic>
      </p:graphicFrame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xmlns="" id="{30DEB83C-F255-4EB6-B870-8CF340CE92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6493366"/>
              </p:ext>
            </p:extLst>
          </p:nvPr>
        </p:nvGraphicFramePr>
        <p:xfrm>
          <a:off x="-432514" y="4617072"/>
          <a:ext cx="4303093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499B3F4E-4093-448A-8C64-D1393BD55148}"/>
              </a:ext>
            </a:extLst>
          </p:cNvPr>
          <p:cNvSpPr txBox="1"/>
          <p:nvPr/>
        </p:nvSpPr>
        <p:spPr>
          <a:xfrm>
            <a:off x="3150787" y="3925793"/>
            <a:ext cx="2842445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Agreement with Specific Statements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xmlns="" id="{3BB50CA0-6DCC-4234-863A-01FA4CDE8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102766"/>
              </p:ext>
            </p:extLst>
          </p:nvPr>
        </p:nvGraphicFramePr>
        <p:xfrm>
          <a:off x="1684449" y="4337776"/>
          <a:ext cx="7247880" cy="23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215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  <a:gridCol w="1073745">
                  <a:extLst>
                    <a:ext uri="{9D8B030D-6E8A-4147-A177-3AD203B41FA5}">
                      <a16:colId xmlns:a16="http://schemas.microsoft.com/office/drawing/2014/main" xmlns="" val="258857948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2474016196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4032409388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1492171840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1224202007"/>
                    </a:ext>
                  </a:extLst>
                </a:gridCol>
              </a:tblGrid>
              <a:tr h="21159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Female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18-34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35-54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55+</a:t>
                      </a:r>
                    </a:p>
                  </a:txBody>
                  <a:tcPr marT="41564" marB="4156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</a:tbl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xmlns="" id="{576CF0DE-1C27-495F-9A78-88C963CB78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1693780"/>
              </p:ext>
            </p:extLst>
          </p:nvPr>
        </p:nvGraphicFramePr>
        <p:xfrm>
          <a:off x="-441658" y="1944618"/>
          <a:ext cx="4303093" cy="171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xmlns="" id="{12DBCC5D-C4E8-4D84-A35F-A531D4782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379832"/>
              </p:ext>
            </p:extLst>
          </p:nvPr>
        </p:nvGraphicFramePr>
        <p:xfrm>
          <a:off x="1663113" y="1710400"/>
          <a:ext cx="7247880" cy="23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215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  <a:gridCol w="1073745">
                  <a:extLst>
                    <a:ext uri="{9D8B030D-6E8A-4147-A177-3AD203B41FA5}">
                      <a16:colId xmlns:a16="http://schemas.microsoft.com/office/drawing/2014/main" xmlns="" val="258857948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2474016196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4032409388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1492171840"/>
                    </a:ext>
                  </a:extLst>
                </a:gridCol>
                <a:gridCol w="1207980">
                  <a:extLst>
                    <a:ext uri="{9D8B030D-6E8A-4147-A177-3AD203B41FA5}">
                      <a16:colId xmlns:a16="http://schemas.microsoft.com/office/drawing/2014/main" xmlns="" val="1224202007"/>
                    </a:ext>
                  </a:extLst>
                </a:gridCol>
              </a:tblGrid>
              <a:tr h="21159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Female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18-34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35-54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55+</a:t>
                      </a:r>
                    </a:p>
                  </a:txBody>
                  <a:tcPr marT="41564" marB="4156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</a:tbl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xmlns="" id="{50E62DBC-BC64-4226-9EF6-B342435AD2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229252"/>
              </p:ext>
            </p:extLst>
          </p:nvPr>
        </p:nvGraphicFramePr>
        <p:xfrm>
          <a:off x="689150" y="1941570"/>
          <a:ext cx="4303093" cy="171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xmlns="" id="{9B28D10F-8018-43A5-90CF-99283FC7A5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9077077"/>
              </p:ext>
            </p:extLst>
          </p:nvPr>
        </p:nvGraphicFramePr>
        <p:xfrm>
          <a:off x="1929686" y="1947666"/>
          <a:ext cx="4303093" cy="171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xmlns="" id="{536FC3F7-1DF3-4481-9B59-251692E9CF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449073"/>
              </p:ext>
            </p:extLst>
          </p:nvPr>
        </p:nvGraphicFramePr>
        <p:xfrm>
          <a:off x="3115358" y="1944618"/>
          <a:ext cx="4303093" cy="171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xmlns="" id="{326D3387-D546-45E3-8099-106F3BC4E9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8532190"/>
              </p:ext>
            </p:extLst>
          </p:nvPr>
        </p:nvGraphicFramePr>
        <p:xfrm>
          <a:off x="4328462" y="1950714"/>
          <a:ext cx="4303093" cy="171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xmlns="" id="{8814F922-43A8-409F-A3CF-691E10AA1D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832315"/>
              </p:ext>
            </p:extLst>
          </p:nvPr>
        </p:nvGraphicFramePr>
        <p:xfrm>
          <a:off x="5459270" y="1956810"/>
          <a:ext cx="4303093" cy="1715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xmlns="" id="{735FDA54-E70C-496E-8C81-8636FFF728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4928002"/>
              </p:ext>
            </p:extLst>
          </p:nvPr>
        </p:nvGraphicFramePr>
        <p:xfrm>
          <a:off x="707438" y="4614024"/>
          <a:ext cx="4303093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xmlns="" id="{A082C5EC-704D-492E-B0B5-BCAD52CF4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4303093"/>
              </p:ext>
            </p:extLst>
          </p:nvPr>
        </p:nvGraphicFramePr>
        <p:xfrm>
          <a:off x="1902254" y="4620120"/>
          <a:ext cx="4303093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xmlns="" id="{55F9B93B-CAAF-4483-A162-91E2691E0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6467357"/>
              </p:ext>
            </p:extLst>
          </p:nvPr>
        </p:nvGraphicFramePr>
        <p:xfrm>
          <a:off x="3097070" y="4617072"/>
          <a:ext cx="4303093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xmlns="" id="{F1C2EC48-CE52-4007-9633-2EC66E454E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017358"/>
              </p:ext>
            </p:extLst>
          </p:nvPr>
        </p:nvGraphicFramePr>
        <p:xfrm>
          <a:off x="4337606" y="4614024"/>
          <a:ext cx="4303093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xmlns="" id="{72168751-E0EC-405B-A944-2BAE9E847E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7632498"/>
              </p:ext>
            </p:extLst>
          </p:nvPr>
        </p:nvGraphicFramePr>
        <p:xfrm>
          <a:off x="5568998" y="4610976"/>
          <a:ext cx="4303093" cy="133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3452832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689778" cy="464124"/>
          </a:xfrm>
        </p:spPr>
        <p:txBody>
          <a:bodyPr/>
          <a:lstStyle/>
          <a:p>
            <a:r>
              <a:rPr lang="en-US" sz="1800" dirty="0"/>
              <a:t>Overall, review of budgets/monitoring of spend is happening less frequently than Exercise.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Q20 How often do you do each of the following activities?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3245218" y="1400752"/>
            <a:ext cx="2690160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Exercise of Physical Participation 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xmlns="" id="{C0F9C58A-DB71-4FD6-94AF-B2CFDBAA09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8162202"/>
              </p:ext>
            </p:extLst>
          </p:nvPr>
        </p:nvGraphicFramePr>
        <p:xfrm>
          <a:off x="1439015" y="1964656"/>
          <a:ext cx="7503817" cy="1657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39ABE55C-1093-4A75-9786-62AF86CDCB01}"/>
              </a:ext>
            </a:extLst>
          </p:cNvPr>
          <p:cNvSpPr/>
          <p:nvPr/>
        </p:nvSpPr>
        <p:spPr>
          <a:xfrm>
            <a:off x="466917" y="2407354"/>
            <a:ext cx="111956" cy="1081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0C37B940-9F18-49A4-B973-873179338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712889"/>
              </p:ext>
            </p:extLst>
          </p:nvPr>
        </p:nvGraphicFramePr>
        <p:xfrm>
          <a:off x="597662" y="2402343"/>
          <a:ext cx="1310386" cy="870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0386">
                  <a:extLst>
                    <a:ext uri="{9D8B030D-6E8A-4147-A177-3AD203B41FA5}">
                      <a16:colId xmlns:a16="http://schemas.microsoft.com/office/drawing/2014/main" xmlns="" val="1218770051"/>
                    </a:ext>
                  </a:extLst>
                </a:gridCol>
              </a:tblGrid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>
                          <a:solidFill>
                            <a:schemeClr val="tx1"/>
                          </a:solidFill>
                          <a:effectLst/>
                        </a:rPr>
                        <a:t>Every day</a:t>
                      </a:r>
                      <a:endParaRPr lang="en-US" sz="9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0923657"/>
                  </a:ext>
                </a:extLst>
              </a:tr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Once a week or more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4702982"/>
                  </a:ext>
                </a:extLst>
              </a:tr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 few times a month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4956687"/>
                  </a:ext>
                </a:extLst>
              </a:tr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>
                          <a:solidFill>
                            <a:schemeClr val="tx1"/>
                          </a:solidFill>
                          <a:effectLst/>
                        </a:rPr>
                        <a:t>Once a month</a:t>
                      </a:r>
                      <a:endParaRPr lang="en-US" sz="9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156146"/>
                  </a:ext>
                </a:extLst>
              </a:tr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Less often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7668560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1CB3EE3-8A9A-4670-926C-8E0BFB125D60}"/>
              </a:ext>
            </a:extLst>
          </p:cNvPr>
          <p:cNvSpPr/>
          <p:nvPr/>
        </p:nvSpPr>
        <p:spPr>
          <a:xfrm>
            <a:off x="466917" y="2584065"/>
            <a:ext cx="111956" cy="1081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2AE37A37-E508-4075-BB96-184231808A57}"/>
              </a:ext>
            </a:extLst>
          </p:cNvPr>
          <p:cNvSpPr/>
          <p:nvPr/>
        </p:nvSpPr>
        <p:spPr>
          <a:xfrm>
            <a:off x="466917" y="2760776"/>
            <a:ext cx="111956" cy="1081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76688458-1F85-452C-8E48-FC24F4F2C819}"/>
              </a:ext>
            </a:extLst>
          </p:cNvPr>
          <p:cNvSpPr/>
          <p:nvPr/>
        </p:nvSpPr>
        <p:spPr>
          <a:xfrm>
            <a:off x="466917" y="2937487"/>
            <a:ext cx="111956" cy="10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B1F98A85-A1FC-4495-A548-C296772B3672}"/>
              </a:ext>
            </a:extLst>
          </p:cNvPr>
          <p:cNvSpPr/>
          <p:nvPr/>
        </p:nvSpPr>
        <p:spPr>
          <a:xfrm>
            <a:off x="466917" y="3114196"/>
            <a:ext cx="111956" cy="1081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86E719B-4510-4044-B396-9DDF29A10FC2}"/>
              </a:ext>
            </a:extLst>
          </p:cNvPr>
          <p:cNvSpPr txBox="1"/>
          <p:nvPr/>
        </p:nvSpPr>
        <p:spPr>
          <a:xfrm>
            <a:off x="2967286" y="3818637"/>
            <a:ext cx="3347391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Review of Budget and/or Spend Monitoring</a:t>
            </a: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xmlns="" id="{5F83E8B1-83A4-40C1-97CA-20DF4E7829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4647224"/>
              </p:ext>
            </p:extLst>
          </p:nvPr>
        </p:nvGraphicFramePr>
        <p:xfrm>
          <a:off x="1410440" y="4401719"/>
          <a:ext cx="7503817" cy="1657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E131A239-34EC-4118-859F-5DC11827B9FE}"/>
              </a:ext>
            </a:extLst>
          </p:cNvPr>
          <p:cNvSpPr/>
          <p:nvPr/>
        </p:nvSpPr>
        <p:spPr>
          <a:xfrm>
            <a:off x="438342" y="4844417"/>
            <a:ext cx="111956" cy="1081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xmlns="" id="{92B36FE7-F14D-4323-9A1B-DB0B71F78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252971"/>
              </p:ext>
            </p:extLst>
          </p:nvPr>
        </p:nvGraphicFramePr>
        <p:xfrm>
          <a:off x="569087" y="4839406"/>
          <a:ext cx="1310386" cy="870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0386">
                  <a:extLst>
                    <a:ext uri="{9D8B030D-6E8A-4147-A177-3AD203B41FA5}">
                      <a16:colId xmlns:a16="http://schemas.microsoft.com/office/drawing/2014/main" xmlns="" val="1218770051"/>
                    </a:ext>
                  </a:extLst>
                </a:gridCol>
              </a:tblGrid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>
                          <a:solidFill>
                            <a:schemeClr val="tx1"/>
                          </a:solidFill>
                          <a:effectLst/>
                        </a:rPr>
                        <a:t>Every day</a:t>
                      </a:r>
                      <a:endParaRPr lang="en-US" sz="9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0923657"/>
                  </a:ext>
                </a:extLst>
              </a:tr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Once a week or more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4702982"/>
                  </a:ext>
                </a:extLst>
              </a:tr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 few times a month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4956687"/>
                  </a:ext>
                </a:extLst>
              </a:tr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>
                          <a:solidFill>
                            <a:schemeClr val="tx1"/>
                          </a:solidFill>
                          <a:effectLst/>
                        </a:rPr>
                        <a:t>Once a month</a:t>
                      </a:r>
                      <a:endParaRPr lang="en-US" sz="9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156146"/>
                  </a:ext>
                </a:extLst>
              </a:tr>
              <a:tr h="174138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Less often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7668560"/>
                  </a:ext>
                </a:extLst>
              </a:tr>
            </a:tbl>
          </a:graphicData>
        </a:graphic>
      </p:graphicFrame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0DE1BE08-D795-4459-AC79-AC73080FCC4E}"/>
              </a:ext>
            </a:extLst>
          </p:cNvPr>
          <p:cNvSpPr/>
          <p:nvPr/>
        </p:nvSpPr>
        <p:spPr>
          <a:xfrm>
            <a:off x="438342" y="5021128"/>
            <a:ext cx="111956" cy="1081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3870C064-0E61-406D-96AD-AD8EC2316917}"/>
              </a:ext>
            </a:extLst>
          </p:cNvPr>
          <p:cNvSpPr/>
          <p:nvPr/>
        </p:nvSpPr>
        <p:spPr>
          <a:xfrm>
            <a:off x="438342" y="5197839"/>
            <a:ext cx="111956" cy="1081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BE6D7C87-2CA7-4CB7-9803-43121E0F70FB}"/>
              </a:ext>
            </a:extLst>
          </p:cNvPr>
          <p:cNvSpPr/>
          <p:nvPr/>
        </p:nvSpPr>
        <p:spPr>
          <a:xfrm>
            <a:off x="438342" y="5374550"/>
            <a:ext cx="111956" cy="10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AEA0F90A-05FF-46FA-A653-2551E8110406}"/>
              </a:ext>
            </a:extLst>
          </p:cNvPr>
          <p:cNvSpPr/>
          <p:nvPr/>
        </p:nvSpPr>
        <p:spPr>
          <a:xfrm>
            <a:off x="438342" y="5551259"/>
            <a:ext cx="111956" cy="1081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44F03D8-6F6A-4DAC-AC1F-92640E4324BD}"/>
              </a:ext>
            </a:extLst>
          </p:cNvPr>
          <p:cNvSpPr txBox="1"/>
          <p:nvPr/>
        </p:nvSpPr>
        <p:spPr>
          <a:xfrm>
            <a:off x="347627" y="6054332"/>
            <a:ext cx="8492274" cy="238527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b="1" dirty="0"/>
              <a:t>Note: 50% of those who review budgets/monitor spend at least once a week are satisfied with their Financial Health (vs. 41% overall).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xmlns="" id="{81C96D01-4EBF-4B48-B0D5-A7F0EDB0A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695145"/>
              </p:ext>
            </p:extLst>
          </p:nvPr>
        </p:nvGraphicFramePr>
        <p:xfrm>
          <a:off x="1426043" y="1756120"/>
          <a:ext cx="7453482" cy="23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290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  <a:gridCol w="1104204">
                  <a:extLst>
                    <a:ext uri="{9D8B030D-6E8A-4147-A177-3AD203B41FA5}">
                      <a16:colId xmlns:a16="http://schemas.microsoft.com/office/drawing/2014/main" xmlns="" val="258857948"/>
                    </a:ext>
                  </a:extLst>
                </a:gridCol>
                <a:gridCol w="1242247">
                  <a:extLst>
                    <a:ext uri="{9D8B030D-6E8A-4147-A177-3AD203B41FA5}">
                      <a16:colId xmlns:a16="http://schemas.microsoft.com/office/drawing/2014/main" xmlns="" val="2474016196"/>
                    </a:ext>
                  </a:extLst>
                </a:gridCol>
                <a:gridCol w="1242247">
                  <a:extLst>
                    <a:ext uri="{9D8B030D-6E8A-4147-A177-3AD203B41FA5}">
                      <a16:colId xmlns:a16="http://schemas.microsoft.com/office/drawing/2014/main" xmlns="" val="4032409388"/>
                    </a:ext>
                  </a:extLst>
                </a:gridCol>
                <a:gridCol w="1242247">
                  <a:extLst>
                    <a:ext uri="{9D8B030D-6E8A-4147-A177-3AD203B41FA5}">
                      <a16:colId xmlns:a16="http://schemas.microsoft.com/office/drawing/2014/main" xmlns="" val="1492171840"/>
                    </a:ext>
                  </a:extLst>
                </a:gridCol>
                <a:gridCol w="1242247">
                  <a:extLst>
                    <a:ext uri="{9D8B030D-6E8A-4147-A177-3AD203B41FA5}">
                      <a16:colId xmlns:a16="http://schemas.microsoft.com/office/drawing/2014/main" xmlns="" val="1224202007"/>
                    </a:ext>
                  </a:extLst>
                </a:gridCol>
              </a:tblGrid>
              <a:tr h="21159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Female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18-34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35-54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55+</a:t>
                      </a:r>
                    </a:p>
                  </a:txBody>
                  <a:tcPr marT="41564" marB="4156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xmlns="" id="{E464D677-5B35-4E52-B2FE-D26BC99C5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196131"/>
              </p:ext>
            </p:extLst>
          </p:nvPr>
        </p:nvGraphicFramePr>
        <p:xfrm>
          <a:off x="1432139" y="4157944"/>
          <a:ext cx="7453482" cy="23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290">
                  <a:extLst>
                    <a:ext uri="{9D8B030D-6E8A-4147-A177-3AD203B41FA5}">
                      <a16:colId xmlns:a16="http://schemas.microsoft.com/office/drawing/2014/main" xmlns="" val="941139595"/>
                    </a:ext>
                  </a:extLst>
                </a:gridCol>
                <a:gridCol w="1104204">
                  <a:extLst>
                    <a:ext uri="{9D8B030D-6E8A-4147-A177-3AD203B41FA5}">
                      <a16:colId xmlns:a16="http://schemas.microsoft.com/office/drawing/2014/main" xmlns="" val="258857948"/>
                    </a:ext>
                  </a:extLst>
                </a:gridCol>
                <a:gridCol w="1242247">
                  <a:extLst>
                    <a:ext uri="{9D8B030D-6E8A-4147-A177-3AD203B41FA5}">
                      <a16:colId xmlns:a16="http://schemas.microsoft.com/office/drawing/2014/main" xmlns="" val="2474016196"/>
                    </a:ext>
                  </a:extLst>
                </a:gridCol>
                <a:gridCol w="1242247">
                  <a:extLst>
                    <a:ext uri="{9D8B030D-6E8A-4147-A177-3AD203B41FA5}">
                      <a16:colId xmlns:a16="http://schemas.microsoft.com/office/drawing/2014/main" xmlns="" val="4032409388"/>
                    </a:ext>
                  </a:extLst>
                </a:gridCol>
                <a:gridCol w="1242247">
                  <a:extLst>
                    <a:ext uri="{9D8B030D-6E8A-4147-A177-3AD203B41FA5}">
                      <a16:colId xmlns:a16="http://schemas.microsoft.com/office/drawing/2014/main" xmlns="" val="1492171840"/>
                    </a:ext>
                  </a:extLst>
                </a:gridCol>
                <a:gridCol w="1242247">
                  <a:extLst>
                    <a:ext uri="{9D8B030D-6E8A-4147-A177-3AD203B41FA5}">
                      <a16:colId xmlns:a16="http://schemas.microsoft.com/office/drawing/2014/main" xmlns="" val="1224202007"/>
                    </a:ext>
                  </a:extLst>
                </a:gridCol>
              </a:tblGrid>
              <a:tr h="21159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Female 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18-34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35-54</a:t>
                      </a:r>
                    </a:p>
                  </a:txBody>
                  <a:tcPr marT="41564" marB="4156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55+</a:t>
                      </a:r>
                    </a:p>
                  </a:txBody>
                  <a:tcPr marT="41564" marB="4156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3058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33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B4B38D6-678F-4F99-A40A-295F9CA91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43E9B89D-39D6-446D-9821-533212636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297876"/>
            <a:ext cx="7689778" cy="464124"/>
          </a:xfrm>
        </p:spPr>
        <p:txBody>
          <a:bodyPr/>
          <a:lstStyle/>
          <a:p>
            <a:r>
              <a:rPr lang="en-US" sz="1800" dirty="0"/>
              <a:t>Nearly two thirds have a financial plan, similar to those having an exercise plan.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A22C2C-0295-47B5-BA80-8FB2C560DA8C}"/>
              </a:ext>
            </a:extLst>
          </p:cNvPr>
          <p:cNvSpPr txBox="1"/>
          <p:nvPr/>
        </p:nvSpPr>
        <p:spPr>
          <a:xfrm>
            <a:off x="3567563" y="1242346"/>
            <a:ext cx="2008883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Personal Financial Plan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C3DDF92-521B-4177-B6CE-8F12A900AF5E}"/>
              </a:ext>
            </a:extLst>
          </p:cNvPr>
          <p:cNvSpPr txBox="1"/>
          <p:nvPr/>
        </p:nvSpPr>
        <p:spPr>
          <a:xfrm>
            <a:off x="3261971" y="4102229"/>
            <a:ext cx="2620077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Health / Wellness / Exercise Plan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4063A879-52DC-4461-B3E9-91F482E93F4D}"/>
              </a:ext>
            </a:extLst>
          </p:cNvPr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Q21. Do you have personal finance plan? Q22. Do you have a health/wellness/exercise plan?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1F0C469-13E7-4EE2-8D92-EC7E642DDD35}"/>
              </a:ext>
            </a:extLst>
          </p:cNvPr>
          <p:cNvSpPr txBox="1"/>
          <p:nvPr/>
        </p:nvSpPr>
        <p:spPr>
          <a:xfrm>
            <a:off x="364235" y="3467694"/>
            <a:ext cx="8492274" cy="238527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000" b="1" dirty="0"/>
              <a:t>Note: 53% of those who have a Financial Plan are satisfied with their Financial Health (vs. 41% overall).</a:t>
            </a: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xmlns="" id="{D30761F3-9A4D-4FC8-861D-CD3B49E1EE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7955530"/>
              </p:ext>
            </p:extLst>
          </p:nvPr>
        </p:nvGraphicFramePr>
        <p:xfrm>
          <a:off x="434212" y="1547962"/>
          <a:ext cx="8275573" cy="1856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6E589D8F-340B-4542-BF33-2A253C045DA6}"/>
              </a:ext>
            </a:extLst>
          </p:cNvPr>
          <p:cNvSpPr/>
          <p:nvPr/>
        </p:nvSpPr>
        <p:spPr>
          <a:xfrm>
            <a:off x="4999887" y="1630004"/>
            <a:ext cx="3945502" cy="353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xmlns="" id="{A2473FB1-53AD-4E65-B208-1912A58D4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0724637"/>
              </p:ext>
            </p:extLst>
          </p:nvPr>
        </p:nvGraphicFramePr>
        <p:xfrm>
          <a:off x="449452" y="4452706"/>
          <a:ext cx="8275573" cy="1856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E5DCC20-E9CF-4F26-9EE9-1D7A10EAB868}"/>
              </a:ext>
            </a:extLst>
          </p:cNvPr>
          <p:cNvSpPr/>
          <p:nvPr/>
        </p:nvSpPr>
        <p:spPr>
          <a:xfrm>
            <a:off x="5015127" y="4534748"/>
            <a:ext cx="3945502" cy="353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3283086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6E8F71B-DD5C-4F9E-A602-9D143F3D1F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49D320AF-1F8D-4CCE-B84B-BFC6F7F7F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297876"/>
            <a:ext cx="7689778" cy="464124"/>
          </a:xfrm>
        </p:spPr>
        <p:txBody>
          <a:bodyPr/>
          <a:lstStyle/>
          <a:p>
            <a:r>
              <a:rPr lang="en-US" sz="1800" dirty="0"/>
              <a:t>Low/no fees are top of mind when choosing a new bank. Cash incentives are also considered when switching.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E9C836-AD26-4EFD-BD46-D643D0A16365}"/>
              </a:ext>
            </a:extLst>
          </p:cNvPr>
          <p:cNvSpPr txBox="1"/>
          <p:nvPr/>
        </p:nvSpPr>
        <p:spPr>
          <a:xfrm>
            <a:off x="1953356" y="1128046"/>
            <a:ext cx="5237331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Most Important Element when Choosing a New Banking Relationship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B621BAF7-3A73-42F7-8CD9-41267CEAC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763027"/>
              </p:ext>
            </p:extLst>
          </p:nvPr>
        </p:nvGraphicFramePr>
        <p:xfrm>
          <a:off x="175491" y="1786330"/>
          <a:ext cx="3424642" cy="1787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4642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</a:tblGrid>
              <a:tr h="25540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Low- or no-fee products and services, including ATMs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25540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Products and services that I need, want, and understand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25540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Convenient branch locations near my home/work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25540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Rewards incentives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25540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Friendly, knowledgeable employees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25540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Online apps/digital features -enable to bank where/when I want to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25540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24/7 customer service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B79D092C-B44A-4920-906F-F1493E5EA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214914"/>
              </p:ext>
            </p:extLst>
          </p:nvPr>
        </p:nvGraphicFramePr>
        <p:xfrm>
          <a:off x="5179713" y="1496467"/>
          <a:ext cx="3519350" cy="21031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870">
                  <a:extLst>
                    <a:ext uri="{9D8B030D-6E8A-4147-A177-3AD203B41FA5}">
                      <a16:colId xmlns:a16="http://schemas.microsoft.com/office/drawing/2014/main" xmlns="" val="1893176893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976399894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3386664030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4034533606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4033307696"/>
                    </a:ext>
                  </a:extLst>
                </a:gridCol>
              </a:tblGrid>
              <a:tr h="302157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Male 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Female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18-34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35-54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55+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8384133"/>
                  </a:ext>
                </a:extLst>
              </a:tr>
              <a:tr h="255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3740136"/>
                  </a:ext>
                </a:extLst>
              </a:tr>
              <a:tr h="255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5344798"/>
                  </a:ext>
                </a:extLst>
              </a:tr>
              <a:tr h="255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9457545"/>
                  </a:ext>
                </a:extLst>
              </a:tr>
              <a:tr h="255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1895912"/>
                  </a:ext>
                </a:extLst>
              </a:tr>
              <a:tr h="255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052860"/>
                  </a:ext>
                </a:extLst>
              </a:tr>
              <a:tr h="255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6999560"/>
                  </a:ext>
                </a:extLst>
              </a:tr>
              <a:tr h="2672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58230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683578F-7568-4113-AEAD-04D2808578F6}"/>
              </a:ext>
            </a:extLst>
          </p:cNvPr>
          <p:cNvSpPr txBox="1"/>
          <p:nvPr/>
        </p:nvSpPr>
        <p:spPr>
          <a:xfrm>
            <a:off x="3079879" y="3946648"/>
            <a:ext cx="2999539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Most Likely to Make you Switch Banks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154830A1-2090-4FEC-89FA-43C92AD6F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97789"/>
              </p:ext>
            </p:extLst>
          </p:nvPr>
        </p:nvGraphicFramePr>
        <p:xfrm>
          <a:off x="175492" y="4532844"/>
          <a:ext cx="3424642" cy="1790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4642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</a:tblGrid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Cash incentive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Products and services that I need, want, and understand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Low- or no-fee products and services, including ATMs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Online apps/digital features -enable to bank where/when I want to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Friendly, knowledgeable employees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Seamless, stress-free process to switch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53765089"/>
                  </a:ext>
                </a:extLst>
              </a:tr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New/updated branch locations near my home/work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79154476"/>
                  </a:ext>
                </a:extLst>
              </a:tr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Free item/giveaway (Amazon Alexa, Apple TV, etc.)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198889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Nothing would make me switch banks</a:t>
                      </a:r>
                    </a:p>
                  </a:txBody>
                  <a:tcPr marL="7620" marR="7620" marT="7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C064DB72-DD5A-4F9F-8F9E-001E856B1D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894699"/>
              </p:ext>
            </p:extLst>
          </p:nvPr>
        </p:nvGraphicFramePr>
        <p:xfrm>
          <a:off x="1060708" y="4427814"/>
          <a:ext cx="4785619" cy="1939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3DFDBC4A-4183-469C-902A-9C6880815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890953"/>
              </p:ext>
            </p:extLst>
          </p:nvPr>
        </p:nvGraphicFramePr>
        <p:xfrm>
          <a:off x="5185442" y="4300792"/>
          <a:ext cx="3519350" cy="20790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870">
                  <a:extLst>
                    <a:ext uri="{9D8B030D-6E8A-4147-A177-3AD203B41FA5}">
                      <a16:colId xmlns:a16="http://schemas.microsoft.com/office/drawing/2014/main" xmlns="" val="1893176893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976399894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3386664030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4034533606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2203166469"/>
                    </a:ext>
                  </a:extLst>
                </a:gridCol>
              </a:tblGrid>
              <a:tr h="237437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Male 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Female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18-34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35-54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55+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8384133"/>
                  </a:ext>
                </a:extLst>
              </a:tr>
              <a:tr h="2008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3740136"/>
                  </a:ext>
                </a:extLst>
              </a:tr>
              <a:tr h="2008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5344798"/>
                  </a:ext>
                </a:extLst>
              </a:tr>
              <a:tr h="2008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9457545"/>
                  </a:ext>
                </a:extLst>
              </a:tr>
              <a:tr h="2008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1895912"/>
                  </a:ext>
                </a:extLst>
              </a:tr>
              <a:tr h="2008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052860"/>
                  </a:ext>
                </a:extLst>
              </a:tr>
              <a:tr h="2008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6999560"/>
                  </a:ext>
                </a:extLst>
              </a:tr>
              <a:tr h="20999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582308"/>
                  </a:ext>
                </a:extLst>
              </a:tr>
              <a:tr h="20999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9974188"/>
                  </a:ext>
                </a:extLst>
              </a:tr>
              <a:tr h="20999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3803867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353E4298-3C3F-49A1-BCDE-F6360748FC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1909152"/>
              </p:ext>
            </p:extLst>
          </p:nvPr>
        </p:nvGraphicFramePr>
        <p:xfrm>
          <a:off x="1060708" y="1714247"/>
          <a:ext cx="4785619" cy="1939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5A3CF86-D491-4337-80D2-90A26C6B8D95}"/>
              </a:ext>
            </a:extLst>
          </p:cNvPr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Q23. When you are looking for a new banking relationship, what is most important to you? Q24. What is most likely to make you switch banks?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26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BD5B59-4029-44A3-925E-F29DE625C0C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43858" y="2433847"/>
            <a:ext cx="8327158" cy="3780243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36538" indent="-236538" algn="l" rtl="0" fontAlgn="base">
              <a:lnSpc>
                <a:spcPct val="95000"/>
              </a:lnSpc>
              <a:spcBef>
                <a:spcPts val="26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11163" indent="-173038" algn="l" rtl="0" fontAlgn="base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574675" indent="-163513" algn="l" rtl="0" fontAlgn="base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749300" indent="-173038" algn="l" rtl="0" fontAlgn="base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914400" indent="-163513" algn="l" rtl="0" fontAlgn="base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914400" indent="-164592" algn="l" defTabSz="914400" rtl="0" eaLnBrk="1" latinLnBrk="0" hangingPunct="1">
              <a:lnSpc>
                <a:spcPct val="95000"/>
              </a:lnSpc>
              <a:spcBef>
                <a:spcPts val="9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4400" indent="-164592" algn="l" defTabSz="914400" rtl="0" eaLnBrk="1" latinLnBrk="0" hangingPunct="1">
              <a:lnSpc>
                <a:spcPct val="95000"/>
              </a:lnSpc>
              <a:spcBef>
                <a:spcPts val="9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00" indent="-164592" algn="l" defTabSz="914400" rtl="0" eaLnBrk="1" latinLnBrk="0" hangingPunct="1">
              <a:lnSpc>
                <a:spcPct val="95000"/>
              </a:lnSpc>
              <a:spcBef>
                <a:spcPts val="900"/>
              </a:spcBef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14400" indent="-164592" algn="l" defTabSz="914400" rtl="0" eaLnBrk="1" latinLnBrk="0" hangingPunct="1">
              <a:lnSpc>
                <a:spcPct val="95000"/>
              </a:lnSpc>
              <a:spcBef>
                <a:spcPts val="900"/>
              </a:spcBef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lnSpc>
                <a:spcPct val="100000"/>
              </a:lnSpc>
              <a:spcBef>
                <a:spcPts val="0"/>
              </a:spcBef>
              <a:buFont typeface="Arial" charset="0"/>
              <a:buNone/>
            </a:pPr>
            <a:r>
              <a:rPr lang="en-US" altLang="en-US" sz="1200" b="1" i="1" u="sng" dirty="0">
                <a:cs typeface="Arial" charset="0"/>
              </a:rPr>
              <a:t>Methodology</a:t>
            </a:r>
            <a:r>
              <a:rPr lang="en-US" altLang="en-US" sz="1200" i="1" u="sng" dirty="0">
                <a:cs typeface="Arial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200" dirty="0"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200" dirty="0">
                <a:cs typeface="Arial" charset="0"/>
              </a:rPr>
              <a:t>The total sample includes 1091 consumers.  </a:t>
            </a:r>
            <a:r>
              <a:rPr lang="en-US" altLang="en-US" sz="1200" dirty="0">
                <a:cs typeface="Arial" charset="0"/>
              </a:rPr>
              <a:t>The sample size of 1091 has a margin of error of +/- 3.0%.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altLang="en-US" sz="1200" dirty="0"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altLang="en-US" sz="1200" dirty="0">
                <a:cs typeface="Arial" charset="0"/>
              </a:rPr>
              <a:t> Survey was fielded January 7</a:t>
            </a:r>
            <a:r>
              <a:rPr lang="en-US" altLang="en-US" sz="1200" baseline="30000" dirty="0">
                <a:cs typeface="Arial" charset="0"/>
              </a:rPr>
              <a:t>th</a:t>
            </a:r>
            <a:r>
              <a:rPr lang="en-US" altLang="en-US" sz="1200" dirty="0">
                <a:cs typeface="Arial" charset="0"/>
              </a:rPr>
              <a:t> – 18</a:t>
            </a:r>
            <a:r>
              <a:rPr lang="en-US" altLang="en-US" sz="1200" baseline="30000" dirty="0">
                <a:cs typeface="Arial" charset="0"/>
              </a:rPr>
              <a:t>th</a:t>
            </a:r>
            <a:r>
              <a:rPr lang="en-US" altLang="en-US" sz="1200" dirty="0">
                <a:cs typeface="Arial" charset="0"/>
              </a:rPr>
              <a:t> 2017.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200" dirty="0"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charset="0"/>
              <a:buNone/>
            </a:pPr>
            <a:r>
              <a:rPr lang="en-US" altLang="en-US" sz="1200" dirty="0">
                <a:cs typeface="Arial" charset="0"/>
              </a:rPr>
              <a:t>This report presents the findings in summary charts and tables. The statistical cross-tabulations are reported under separate cover.  Significance is tested at 95% confidence interval and is represented by boxes: significantly        higher             significantly lower         , or by letters.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200" dirty="0">
              <a:cs typeface="Arial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1200" dirty="0">
              <a:latin typeface="+mn-lt"/>
              <a:cs typeface="Arial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0607" y="33014"/>
            <a:ext cx="6958314" cy="808038"/>
          </a:xfrm>
        </p:spPr>
        <p:txBody>
          <a:bodyPr/>
          <a:lstStyle/>
          <a:p>
            <a:r>
              <a:rPr lang="en-US" sz="2400" dirty="0">
                <a:latin typeface="Arial" charset="0"/>
                <a:cs typeface="Arial" charset="0"/>
              </a:rPr>
              <a:t>Background &amp; Audience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43858" y="1289324"/>
            <a:ext cx="8395738" cy="915326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36538" indent="-236538" algn="l" rtl="0" fontAlgn="base">
              <a:lnSpc>
                <a:spcPct val="95000"/>
              </a:lnSpc>
              <a:spcBef>
                <a:spcPts val="26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11163" indent="-173038" algn="l" rtl="0" fontAlgn="base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574675" indent="-163513" algn="l" rtl="0" fontAlgn="base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749300" indent="-173038" algn="l" rtl="0" fontAlgn="base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914400" indent="-163513" algn="l" rtl="0" fontAlgn="base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914400" indent="-164592" algn="l" defTabSz="914400" rtl="0" eaLnBrk="1" latinLnBrk="0" hangingPunct="1">
              <a:lnSpc>
                <a:spcPct val="95000"/>
              </a:lnSpc>
              <a:spcBef>
                <a:spcPts val="9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4400" indent="-164592" algn="l" defTabSz="914400" rtl="0" eaLnBrk="1" latinLnBrk="0" hangingPunct="1">
              <a:lnSpc>
                <a:spcPct val="95000"/>
              </a:lnSpc>
              <a:spcBef>
                <a:spcPts val="9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00" indent="-164592" algn="l" defTabSz="914400" rtl="0" eaLnBrk="1" latinLnBrk="0" hangingPunct="1">
              <a:lnSpc>
                <a:spcPct val="95000"/>
              </a:lnSpc>
              <a:spcBef>
                <a:spcPts val="900"/>
              </a:spcBef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14400" indent="-164592" algn="l" defTabSz="914400" rtl="0" eaLnBrk="1" latinLnBrk="0" hangingPunct="1">
              <a:lnSpc>
                <a:spcPct val="95000"/>
              </a:lnSpc>
              <a:spcBef>
                <a:spcPts val="900"/>
              </a:spcBef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1200" b="1" i="1" u="sng" dirty="0">
                <a:latin typeface="Arial" charset="0"/>
                <a:cs typeface="Arial" charset="0"/>
              </a:rPr>
              <a:t>Background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200" b="1" dirty="0"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200" b="1" dirty="0">
                <a:cs typeface="Arial" charset="0"/>
              </a:rPr>
              <a:t>TD Bank conducted an online survey among US Consumers who have set a new goal or made a resolution for themselves in 2018. </a:t>
            </a:r>
            <a:endParaRPr lang="en-US" sz="1400" dirty="0"/>
          </a:p>
        </p:txBody>
      </p:sp>
      <p:sp>
        <p:nvSpPr>
          <p:cNvPr id="42" name="Rectangle 41"/>
          <p:cNvSpPr/>
          <p:nvPr/>
        </p:nvSpPr>
        <p:spPr>
          <a:xfrm>
            <a:off x="7725028" y="3792645"/>
            <a:ext cx="215847" cy="140770"/>
          </a:xfrm>
          <a:prstGeom prst="rect">
            <a:avLst/>
          </a:prstGeom>
          <a:noFill/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43" name="Rectangle 42"/>
          <p:cNvSpPr/>
          <p:nvPr/>
        </p:nvSpPr>
        <p:spPr>
          <a:xfrm>
            <a:off x="1721054" y="3981450"/>
            <a:ext cx="215847" cy="14077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1801674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6E8F71B-DD5C-4F9E-A602-9D143F3D1F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49D320AF-1F8D-4CCE-B84B-BFC6F7F7F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297876"/>
            <a:ext cx="7689778" cy="464124"/>
          </a:xfrm>
        </p:spPr>
        <p:txBody>
          <a:bodyPr/>
          <a:lstStyle/>
          <a:p>
            <a:r>
              <a:rPr lang="en-US" sz="1800" dirty="0"/>
              <a:t>Being handed a financial windfall leaves many thankful and setting aside the funds for a rainy day.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683578F-7568-4113-AEAD-04D2808578F6}"/>
              </a:ext>
            </a:extLst>
          </p:cNvPr>
          <p:cNvSpPr txBox="1"/>
          <p:nvPr/>
        </p:nvSpPr>
        <p:spPr>
          <a:xfrm>
            <a:off x="3686621" y="1101841"/>
            <a:ext cx="1786066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What to Do with $400!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154830A1-2090-4FEC-89FA-43C92AD6F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016219"/>
              </p:ext>
            </p:extLst>
          </p:nvPr>
        </p:nvGraphicFramePr>
        <p:xfrm>
          <a:off x="184636" y="1678893"/>
          <a:ext cx="3424642" cy="1833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4642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</a:tblGrid>
              <a:tr h="22924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Put in my savings account/save for a rainy day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22924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Pay a bill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22924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Put it towards a long-term goal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22924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Treat myself to something for myself: new outfit, shoes, etc.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22924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Treat myself to an experience: dinner/concert, night out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22924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Donate it to charity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53765089"/>
                  </a:ext>
                </a:extLst>
              </a:tr>
              <a:tr h="22924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Buy someone else a gift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79154476"/>
                  </a:ext>
                </a:extLst>
              </a:tr>
              <a:tr h="22924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Treat myself to a new gadget.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C064DB72-DD5A-4F9F-8F9E-001E856B1D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271977"/>
              </p:ext>
            </p:extLst>
          </p:nvPr>
        </p:nvGraphicFramePr>
        <p:xfrm>
          <a:off x="1060708" y="1583007"/>
          <a:ext cx="4785619" cy="1939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3DFDBC4A-4183-469C-902A-9C6880815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789529"/>
              </p:ext>
            </p:extLst>
          </p:nvPr>
        </p:nvGraphicFramePr>
        <p:xfrm>
          <a:off x="5169283" y="1437895"/>
          <a:ext cx="3519350" cy="21089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870">
                  <a:extLst>
                    <a:ext uri="{9D8B030D-6E8A-4147-A177-3AD203B41FA5}">
                      <a16:colId xmlns:a16="http://schemas.microsoft.com/office/drawing/2014/main" xmlns="" val="1893176893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976399894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3386664030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4034533606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2541307943"/>
                    </a:ext>
                  </a:extLst>
                </a:gridCol>
              </a:tblGrid>
              <a:tr h="268833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Male 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Female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18-34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35-54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55+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8384133"/>
                  </a:ext>
                </a:extLst>
              </a:tr>
              <a:tr h="2274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3740136"/>
                  </a:ext>
                </a:extLst>
              </a:tr>
              <a:tr h="2274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5344798"/>
                  </a:ext>
                </a:extLst>
              </a:tr>
              <a:tr h="2274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9457545"/>
                  </a:ext>
                </a:extLst>
              </a:tr>
              <a:tr h="2274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1895912"/>
                  </a:ext>
                </a:extLst>
              </a:tr>
              <a:tr h="2274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052860"/>
                  </a:ext>
                </a:extLst>
              </a:tr>
              <a:tr h="2274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6999560"/>
                  </a:ext>
                </a:extLst>
              </a:tr>
              <a:tr h="2377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582308"/>
                  </a:ext>
                </a:extLst>
              </a:tr>
              <a:tr h="2377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997418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1C60D9A-021B-4808-B9D3-7800FA647D02}"/>
              </a:ext>
            </a:extLst>
          </p:cNvPr>
          <p:cNvSpPr txBox="1"/>
          <p:nvPr/>
        </p:nvSpPr>
        <p:spPr>
          <a:xfrm>
            <a:off x="3268469" y="3828113"/>
            <a:ext cx="2639313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How Would $400 Make you Feel?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4B7F0190-2721-47C7-9B09-DF6F3D5B6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132870"/>
              </p:ext>
            </p:extLst>
          </p:nvPr>
        </p:nvGraphicFramePr>
        <p:xfrm>
          <a:off x="217826" y="4495199"/>
          <a:ext cx="3424642" cy="1805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4642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</a:tblGrid>
              <a:tr h="257960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Thankful - put this towards something I've been saving for</a:t>
                      </a: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257960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Responsible - going to add to savings in case of emergency</a:t>
                      </a: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257960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Surprised - I am confused by this, but happy about it</a:t>
                      </a: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257960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Excited - free money! I'm going to treat myself!</a:t>
                      </a: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257960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Relieved - now I can pay that bill that's late</a:t>
                      </a: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257960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Indifferent - This isn't a big deal</a:t>
                      </a: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257960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Stressed - what am I going to do with this?</a:t>
                      </a: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xmlns="" id="{6FB55F85-A85E-4F24-9C12-180206DB8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012491"/>
              </p:ext>
            </p:extLst>
          </p:nvPr>
        </p:nvGraphicFramePr>
        <p:xfrm>
          <a:off x="5196984" y="4222742"/>
          <a:ext cx="3519350" cy="21031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870">
                  <a:extLst>
                    <a:ext uri="{9D8B030D-6E8A-4147-A177-3AD203B41FA5}">
                      <a16:colId xmlns:a16="http://schemas.microsoft.com/office/drawing/2014/main" xmlns="" val="1893176893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976399894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3386664030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4034533606"/>
                    </a:ext>
                  </a:extLst>
                </a:gridCol>
                <a:gridCol w="703870">
                  <a:extLst>
                    <a:ext uri="{9D8B030D-6E8A-4147-A177-3AD203B41FA5}">
                      <a16:colId xmlns:a16="http://schemas.microsoft.com/office/drawing/2014/main" xmlns="" val="856886491"/>
                    </a:ext>
                  </a:extLst>
                </a:gridCol>
              </a:tblGrid>
              <a:tr h="302157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Male 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Female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18-34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35-54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55+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8384133"/>
                  </a:ext>
                </a:extLst>
              </a:tr>
              <a:tr h="25728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3740136"/>
                  </a:ext>
                </a:extLst>
              </a:tr>
              <a:tr h="25728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5344798"/>
                  </a:ext>
                </a:extLst>
              </a:tr>
              <a:tr h="25728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9457545"/>
                  </a:ext>
                </a:extLst>
              </a:tr>
              <a:tr h="25728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1895912"/>
                  </a:ext>
                </a:extLst>
              </a:tr>
              <a:tr h="25728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052860"/>
                  </a:ext>
                </a:extLst>
              </a:tr>
              <a:tr h="25728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6999560"/>
                  </a:ext>
                </a:extLst>
              </a:tr>
              <a:tr h="25728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582308"/>
                  </a:ext>
                </a:extLst>
              </a:tr>
            </a:tbl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xmlns="" id="{7962C66F-4B98-427D-BA39-432C4454B0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922916"/>
              </p:ext>
            </p:extLst>
          </p:nvPr>
        </p:nvGraphicFramePr>
        <p:xfrm>
          <a:off x="1014988" y="4398187"/>
          <a:ext cx="4785619" cy="1939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54607292-2DF7-468F-859B-B663809DFC62}"/>
              </a:ext>
            </a:extLst>
          </p:cNvPr>
          <p:cNvSpPr/>
          <p:nvPr/>
        </p:nvSpPr>
        <p:spPr>
          <a:xfrm>
            <a:off x="91752" y="6540702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Q25. If you suddenly were handed $400, what would you do with the money? Q26. If you suddenly were handed $400, how would you feel?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003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A73EE70-6909-4730-BB95-1BB61BBA8C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E764622D-F42B-4757-9DAF-0D0F6A637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708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F76E7F6B-7140-4FD5-B368-3442E2172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265071"/>
              </p:ext>
            </p:extLst>
          </p:nvPr>
        </p:nvGraphicFramePr>
        <p:xfrm>
          <a:off x="596053" y="1969982"/>
          <a:ext cx="3189333" cy="38282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9333">
                  <a:extLst>
                    <a:ext uri="{9D8B030D-6E8A-4147-A177-3AD203B41FA5}">
                      <a16:colId xmlns:a16="http://schemas.microsoft.com/office/drawing/2014/main" xmlns="" val="1387106901"/>
                    </a:ext>
                  </a:extLst>
                </a:gridCol>
              </a:tblGrid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Eat healthy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4230476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Get in shape/stay fit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3968543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Lose weight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84344570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Save more, spend less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0199880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Pay off debt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04706410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Get organized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37322904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Learn something new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45487713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Spend more time with family/friends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15421195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More financially responsible/get finances in order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56470919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Read more books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7059303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Challenge myself every day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9302555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Improve my credit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0273939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Make and keep a budget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2158352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Volunteer to help others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55272446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"Unplug" more often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27318902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Change jobs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14511613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>
                          <a:effectLst/>
                        </a:rPr>
                        <a:t>Change my bank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72744930"/>
                  </a:ext>
                </a:extLst>
              </a:tr>
              <a:tr h="212678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Other goal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2891404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331" y="291495"/>
            <a:ext cx="7292109" cy="464124"/>
          </a:xfrm>
        </p:spPr>
        <p:txBody>
          <a:bodyPr/>
          <a:lstStyle/>
          <a:p>
            <a:r>
              <a:rPr lang="en-US" sz="1600" dirty="0"/>
              <a:t>Health goals supersede financial goals for 2018. The top financial goal is to save more and spend less.  Millennials are more likely to set financial goals.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9208" y="6557397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Q2. What are your 2018 goals or resolutions?</a:t>
            </a:r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D046A6EC-8CF8-4E18-A32B-B61A67879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0027551"/>
              </p:ext>
            </p:extLst>
          </p:nvPr>
        </p:nvGraphicFramePr>
        <p:xfrm>
          <a:off x="280991" y="1839159"/>
          <a:ext cx="6297111" cy="4081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3276754" y="1275224"/>
            <a:ext cx="2117888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2018 Goals or Resolutions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31FFF952-009F-4225-993F-1F57B0165B54}"/>
              </a:ext>
            </a:extLst>
          </p:cNvPr>
          <p:cNvSpPr/>
          <p:nvPr/>
        </p:nvSpPr>
        <p:spPr>
          <a:xfrm>
            <a:off x="224295" y="2532904"/>
            <a:ext cx="1737048" cy="23461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Finance NET: 67%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36A02933-7CDB-4636-B294-B962B11688EC}"/>
              </a:ext>
            </a:extLst>
          </p:cNvPr>
          <p:cNvSpPr/>
          <p:nvPr/>
        </p:nvSpPr>
        <p:spPr>
          <a:xfrm>
            <a:off x="224295" y="2144004"/>
            <a:ext cx="1737048" cy="25807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Health NET: 75%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56BBFD2B-CAA4-4027-9C73-EC6808F14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717544"/>
              </p:ext>
            </p:extLst>
          </p:nvPr>
        </p:nvGraphicFramePr>
        <p:xfrm>
          <a:off x="5724144" y="1542990"/>
          <a:ext cx="3099815" cy="429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963">
                  <a:extLst>
                    <a:ext uri="{9D8B030D-6E8A-4147-A177-3AD203B41FA5}">
                      <a16:colId xmlns:a16="http://schemas.microsoft.com/office/drawing/2014/main" xmlns="" val="1999352254"/>
                    </a:ext>
                  </a:extLst>
                </a:gridCol>
                <a:gridCol w="619963">
                  <a:extLst>
                    <a:ext uri="{9D8B030D-6E8A-4147-A177-3AD203B41FA5}">
                      <a16:colId xmlns:a16="http://schemas.microsoft.com/office/drawing/2014/main" xmlns="" val="1367426536"/>
                    </a:ext>
                  </a:extLst>
                </a:gridCol>
                <a:gridCol w="619963">
                  <a:extLst>
                    <a:ext uri="{9D8B030D-6E8A-4147-A177-3AD203B41FA5}">
                      <a16:colId xmlns:a16="http://schemas.microsoft.com/office/drawing/2014/main" xmlns="" val="3868255638"/>
                    </a:ext>
                  </a:extLst>
                </a:gridCol>
                <a:gridCol w="619963">
                  <a:extLst>
                    <a:ext uri="{9D8B030D-6E8A-4147-A177-3AD203B41FA5}">
                      <a16:colId xmlns:a16="http://schemas.microsoft.com/office/drawing/2014/main" xmlns="" val="2978616201"/>
                    </a:ext>
                  </a:extLst>
                </a:gridCol>
                <a:gridCol w="619963">
                  <a:extLst>
                    <a:ext uri="{9D8B030D-6E8A-4147-A177-3AD203B41FA5}">
                      <a16:colId xmlns:a16="http://schemas.microsoft.com/office/drawing/2014/main" xmlns="" val="193784764"/>
                    </a:ext>
                  </a:extLst>
                </a:gridCol>
              </a:tblGrid>
              <a:tr h="44167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Male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Female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18-34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35-54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55+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28265990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17176806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89151203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73808051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528228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79242435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860424514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095215666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53206611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613314844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60546208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22055778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418674152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52128483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30009765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77617457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62345280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598107737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5190889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xmlns="" id="{1404E757-965D-4028-9192-59C0C1835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00979"/>
              </p:ext>
            </p:extLst>
          </p:nvPr>
        </p:nvGraphicFramePr>
        <p:xfrm>
          <a:off x="5724143" y="5944866"/>
          <a:ext cx="3099815" cy="42844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19963">
                  <a:extLst>
                    <a:ext uri="{9D8B030D-6E8A-4147-A177-3AD203B41FA5}">
                      <a16:colId xmlns:a16="http://schemas.microsoft.com/office/drawing/2014/main" xmlns="" val="1999352254"/>
                    </a:ext>
                  </a:extLst>
                </a:gridCol>
                <a:gridCol w="619963">
                  <a:extLst>
                    <a:ext uri="{9D8B030D-6E8A-4147-A177-3AD203B41FA5}">
                      <a16:colId xmlns:a16="http://schemas.microsoft.com/office/drawing/2014/main" xmlns="" val="1367426536"/>
                    </a:ext>
                  </a:extLst>
                </a:gridCol>
                <a:gridCol w="619963">
                  <a:extLst>
                    <a:ext uri="{9D8B030D-6E8A-4147-A177-3AD203B41FA5}">
                      <a16:colId xmlns:a16="http://schemas.microsoft.com/office/drawing/2014/main" xmlns="" val="3868255638"/>
                    </a:ext>
                  </a:extLst>
                </a:gridCol>
                <a:gridCol w="619963">
                  <a:extLst>
                    <a:ext uri="{9D8B030D-6E8A-4147-A177-3AD203B41FA5}">
                      <a16:colId xmlns:a16="http://schemas.microsoft.com/office/drawing/2014/main" xmlns="" val="2978616201"/>
                    </a:ext>
                  </a:extLst>
                </a:gridCol>
                <a:gridCol w="619963">
                  <a:extLst>
                    <a:ext uri="{9D8B030D-6E8A-4147-A177-3AD203B41FA5}">
                      <a16:colId xmlns:a16="http://schemas.microsoft.com/office/drawing/2014/main" xmlns="" val="193784764"/>
                    </a:ext>
                  </a:extLst>
                </a:gridCol>
              </a:tblGrid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598107737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5190889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A901322-117F-4DDC-9D48-A0C5B0BFD1A3}"/>
              </a:ext>
            </a:extLst>
          </p:cNvPr>
          <p:cNvSpPr txBox="1"/>
          <p:nvPr/>
        </p:nvSpPr>
        <p:spPr>
          <a:xfrm>
            <a:off x="5005677" y="5944866"/>
            <a:ext cx="71846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95000"/>
              </a:lnSpc>
            </a:pPr>
            <a:r>
              <a:rPr lang="en-US" sz="1100" b="1" dirty="0"/>
              <a:t>Health </a:t>
            </a:r>
          </a:p>
          <a:p>
            <a:pPr algn="r"/>
            <a:r>
              <a:rPr lang="en-US" sz="1100" b="1" dirty="0"/>
              <a:t>Finance</a:t>
            </a:r>
          </a:p>
        </p:txBody>
      </p:sp>
    </p:spTree>
    <p:extLst>
      <p:ext uri="{BB962C8B-B14F-4D97-AF65-F5344CB8AC3E}">
        <p14:creationId xmlns:p14="http://schemas.microsoft.com/office/powerpoint/2010/main" val="2986182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0" y="297876"/>
            <a:ext cx="7723369" cy="464124"/>
          </a:xfrm>
        </p:spPr>
        <p:txBody>
          <a:bodyPr/>
          <a:lstStyle/>
          <a:p>
            <a:r>
              <a:rPr lang="en-US" sz="1600" dirty="0"/>
              <a:t>The top three goals also skew towards health. Paying off debt becomes the top financial goal. </a:t>
            </a:r>
          </a:p>
        </p:txBody>
      </p:sp>
      <p:sp>
        <p:nvSpPr>
          <p:cNvPr id="5" name="Rectangle 4"/>
          <p:cNvSpPr/>
          <p:nvPr/>
        </p:nvSpPr>
        <p:spPr>
          <a:xfrm>
            <a:off x="91752" y="6530974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Q3. What are your priorities? Please rank your goals from most important to least important?</a:t>
            </a:r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D046A6EC-8CF8-4E18-A32B-B61A67879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3436676"/>
              </p:ext>
            </p:extLst>
          </p:nvPr>
        </p:nvGraphicFramePr>
        <p:xfrm>
          <a:off x="441697" y="1910080"/>
          <a:ext cx="6297111" cy="4002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2406055" y="1250786"/>
            <a:ext cx="3498779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Top Three Ranked 2018 Goals or Resolutions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56BBFD2B-CAA4-4027-9C73-EC6808F14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828391"/>
              </p:ext>
            </p:extLst>
          </p:nvPr>
        </p:nvGraphicFramePr>
        <p:xfrm>
          <a:off x="5660136" y="1543364"/>
          <a:ext cx="3118105" cy="4297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621">
                  <a:extLst>
                    <a:ext uri="{9D8B030D-6E8A-4147-A177-3AD203B41FA5}">
                      <a16:colId xmlns:a16="http://schemas.microsoft.com/office/drawing/2014/main" xmlns="" val="1999352254"/>
                    </a:ext>
                  </a:extLst>
                </a:gridCol>
                <a:gridCol w="623621">
                  <a:extLst>
                    <a:ext uri="{9D8B030D-6E8A-4147-A177-3AD203B41FA5}">
                      <a16:colId xmlns:a16="http://schemas.microsoft.com/office/drawing/2014/main" xmlns="" val="166683841"/>
                    </a:ext>
                  </a:extLst>
                </a:gridCol>
                <a:gridCol w="623621">
                  <a:extLst>
                    <a:ext uri="{9D8B030D-6E8A-4147-A177-3AD203B41FA5}">
                      <a16:colId xmlns:a16="http://schemas.microsoft.com/office/drawing/2014/main" xmlns="" val="1367426536"/>
                    </a:ext>
                  </a:extLst>
                </a:gridCol>
                <a:gridCol w="623621">
                  <a:extLst>
                    <a:ext uri="{9D8B030D-6E8A-4147-A177-3AD203B41FA5}">
                      <a16:colId xmlns:a16="http://schemas.microsoft.com/office/drawing/2014/main" xmlns="" val="3868255638"/>
                    </a:ext>
                  </a:extLst>
                </a:gridCol>
                <a:gridCol w="623621">
                  <a:extLst>
                    <a:ext uri="{9D8B030D-6E8A-4147-A177-3AD203B41FA5}">
                      <a16:colId xmlns:a16="http://schemas.microsoft.com/office/drawing/2014/main" xmlns="" val="2978616201"/>
                    </a:ext>
                  </a:extLst>
                </a:gridCol>
              </a:tblGrid>
              <a:tr h="46482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Male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Female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18-34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35-54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55+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28265990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17176806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89151203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73808051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528228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79242435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860424514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095215666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53206611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613314844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60546208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22055778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418674152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52128483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30009765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77617457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62345280"/>
                  </a:ext>
                </a:extLst>
              </a:tr>
              <a:tr h="2254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*%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598107737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CBD43E88-8668-47E1-A00C-A1E9085BBD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459776"/>
              </p:ext>
            </p:extLst>
          </p:nvPr>
        </p:nvGraphicFramePr>
        <p:xfrm>
          <a:off x="954302" y="2065105"/>
          <a:ext cx="2999067" cy="37887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9067">
                  <a:extLst>
                    <a:ext uri="{9D8B030D-6E8A-4147-A177-3AD203B41FA5}">
                      <a16:colId xmlns:a16="http://schemas.microsoft.com/office/drawing/2014/main" xmlns="" val="3705972756"/>
                    </a:ext>
                  </a:extLst>
                </a:gridCol>
              </a:tblGrid>
              <a:tr h="20255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Eat healthy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4463477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>
                          <a:effectLst/>
                        </a:rPr>
                        <a:t>Lose weight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5655831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Get in shape/stay fit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28203218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Pay off debt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4659561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Save more, spend less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34571444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Spend more time with family/friends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6857595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More financially responsible/get finances in order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02302625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Get organized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09828941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Challenge myself every day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4274273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Learn something new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89546436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Make and keep a budget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3178587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Improve my credit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33219041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Volunteer to help others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5970173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Read more books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6112846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Unplug more often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84502846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Change jobs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09604"/>
                  </a:ext>
                </a:extLst>
              </a:tr>
              <a:tr h="224137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u="none" strike="noStrike" dirty="0">
                          <a:effectLst/>
                        </a:rPr>
                        <a:t>Change my bank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619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345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1366784F-B128-440A-B016-EA625BE8E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767564"/>
              </p:ext>
            </p:extLst>
          </p:nvPr>
        </p:nvGraphicFramePr>
        <p:xfrm>
          <a:off x="114532" y="2166727"/>
          <a:ext cx="8968510" cy="38262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2537">
                  <a:extLst>
                    <a:ext uri="{9D8B030D-6E8A-4147-A177-3AD203B41FA5}">
                      <a16:colId xmlns:a16="http://schemas.microsoft.com/office/drawing/2014/main" xmlns="" val="1359361792"/>
                    </a:ext>
                  </a:extLst>
                </a:gridCol>
                <a:gridCol w="6305973">
                  <a:extLst>
                    <a:ext uri="{9D8B030D-6E8A-4147-A177-3AD203B41FA5}">
                      <a16:colId xmlns:a16="http://schemas.microsoft.com/office/drawing/2014/main" xmlns="" val="2499306357"/>
                    </a:ext>
                  </a:extLst>
                </a:gridCol>
              </a:tblGrid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Change my bank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57744469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Learn something new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3906181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Spend more time with family/friends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25701636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Volunteer to help others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0603226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Challenge myself every day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31005581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Read more books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86674625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Get organized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5234849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Improve my credit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01704185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Make and keep a budget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39122626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Eat healthy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07383185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Change jobs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17497019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More financially responsible/ finances in order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48588443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Get in shape/stay fit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63742565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Save more, spend less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27879739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Pay off debt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8479839"/>
                  </a:ext>
                </a:extLst>
              </a:tr>
              <a:tr h="224526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"Unplug" more often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2197023"/>
                  </a:ext>
                </a:extLst>
              </a:tr>
              <a:tr h="233881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Lose weight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96" marB="0" anchor="ctr"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2168638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509360" cy="464124"/>
          </a:xfrm>
        </p:spPr>
        <p:txBody>
          <a:bodyPr/>
          <a:lstStyle/>
          <a:p>
            <a:r>
              <a:rPr lang="en-US" sz="1600" dirty="0"/>
              <a:t>Overall, confidence in achieving goals is fairly strong. People are often less confident that they’ll achieve their 2018 health goals. Seeking help with financial goals is most common.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91752" y="6530974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Q4: How confident are you that you will succeed in your 2018 goals? </a:t>
            </a:r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D046A6EC-8CF8-4E18-A32B-B61A67879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7769389"/>
              </p:ext>
            </p:extLst>
          </p:nvPr>
        </p:nvGraphicFramePr>
        <p:xfrm>
          <a:off x="88051" y="2054648"/>
          <a:ext cx="4912395" cy="4050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518062" y="1584649"/>
            <a:ext cx="4269117" cy="41395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Confidence in Succeeding in 2018 Goals or Resolutions</a:t>
            </a:r>
            <a:br>
              <a:rPr lang="en-US" sz="1200" b="1" i="1" u="sng" dirty="0"/>
            </a:br>
            <a:r>
              <a:rPr lang="en-US" sz="1000" dirty="0"/>
              <a:t>(Top Two Box Extremely/Very 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A3BF6A67-6923-4354-A885-0B802EAAFC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4746195"/>
              </p:ext>
            </p:extLst>
          </p:nvPr>
        </p:nvGraphicFramePr>
        <p:xfrm>
          <a:off x="3042946" y="2041397"/>
          <a:ext cx="5048808" cy="4325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72F522-03A8-46C4-8137-345155DE3F28}"/>
              </a:ext>
            </a:extLst>
          </p:cNvPr>
          <p:cNvSpPr txBox="1"/>
          <p:nvPr/>
        </p:nvSpPr>
        <p:spPr>
          <a:xfrm>
            <a:off x="5567350" y="1593302"/>
            <a:ext cx="2643672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How will you achieve your goals?</a:t>
            </a:r>
            <a:endParaRPr lang="en-US" sz="1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FB3838B-7F8B-40F7-B0E6-1FB9C53CA4B3}"/>
              </a:ext>
            </a:extLst>
          </p:cNvPr>
          <p:cNvSpPr/>
          <p:nvPr/>
        </p:nvSpPr>
        <p:spPr>
          <a:xfrm>
            <a:off x="3497179" y="6535595"/>
            <a:ext cx="395966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Q5: How will you achieve your goals?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A6610FE-E5B5-4EF0-85DE-3123071AF0C5}"/>
              </a:ext>
            </a:extLst>
          </p:cNvPr>
          <p:cNvSpPr/>
          <p:nvPr/>
        </p:nvSpPr>
        <p:spPr>
          <a:xfrm>
            <a:off x="5913119" y="1923733"/>
            <a:ext cx="149014" cy="1309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15EDA72-27C7-4440-BBA3-F16F639A8176}"/>
              </a:ext>
            </a:extLst>
          </p:cNvPr>
          <p:cNvSpPr/>
          <p:nvPr/>
        </p:nvSpPr>
        <p:spPr>
          <a:xfrm>
            <a:off x="7039059" y="1913275"/>
            <a:ext cx="149014" cy="1309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2AB9F24-54D7-4DCA-AD3A-2339232776B0}"/>
              </a:ext>
            </a:extLst>
          </p:cNvPr>
          <p:cNvSpPr txBox="1"/>
          <p:nvPr/>
        </p:nvSpPr>
        <p:spPr>
          <a:xfrm>
            <a:off x="6013905" y="1879832"/>
            <a:ext cx="768159" cy="223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900" b="1" dirty="0"/>
              <a:t>Do myself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05187B6-A572-44D8-9E35-175D51197107}"/>
              </a:ext>
            </a:extLst>
          </p:cNvPr>
          <p:cNvSpPr txBox="1"/>
          <p:nvPr/>
        </p:nvSpPr>
        <p:spPr>
          <a:xfrm>
            <a:off x="7127112" y="1870612"/>
            <a:ext cx="1518364" cy="223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900" b="1" dirty="0"/>
              <a:t>Professional Assistance</a:t>
            </a:r>
          </a:p>
        </p:txBody>
      </p:sp>
    </p:spTree>
    <p:extLst>
      <p:ext uri="{BB962C8B-B14F-4D97-AF65-F5344CB8AC3E}">
        <p14:creationId xmlns:p14="http://schemas.microsoft.com/office/powerpoint/2010/main" val="3687297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292109" cy="464124"/>
          </a:xfrm>
        </p:spPr>
        <p:txBody>
          <a:bodyPr/>
          <a:lstStyle/>
          <a:p>
            <a:r>
              <a:rPr lang="en-US" sz="1800" dirty="0"/>
              <a:t>In 2017, health goals were also slightly more popular than financial goals.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752" y="6530974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Q6. What were your goals or resolutions in 2017? </a:t>
            </a:r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D046A6EC-8CF8-4E18-A32B-B61A67879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8827149"/>
              </p:ext>
            </p:extLst>
          </p:nvPr>
        </p:nvGraphicFramePr>
        <p:xfrm>
          <a:off x="192808" y="1946123"/>
          <a:ext cx="6297111" cy="4116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3104356" y="1304033"/>
            <a:ext cx="2117887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2017 Goals or Resolutions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31FFF952-009F-4225-993F-1F57B0165B54}"/>
              </a:ext>
            </a:extLst>
          </p:cNvPr>
          <p:cNvSpPr/>
          <p:nvPr/>
        </p:nvSpPr>
        <p:spPr>
          <a:xfrm>
            <a:off x="309259" y="2363525"/>
            <a:ext cx="1737048" cy="28388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Finance NET: 46%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36A02933-7CDB-4636-B294-B962B11688EC}"/>
              </a:ext>
            </a:extLst>
          </p:cNvPr>
          <p:cNvSpPr/>
          <p:nvPr/>
        </p:nvSpPr>
        <p:spPr>
          <a:xfrm>
            <a:off x="309259" y="2007456"/>
            <a:ext cx="1737048" cy="2838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Health NET: 50%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56BBFD2B-CAA4-4027-9C73-EC6808F14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10436"/>
              </p:ext>
            </p:extLst>
          </p:nvPr>
        </p:nvGraphicFramePr>
        <p:xfrm>
          <a:off x="5413248" y="1615431"/>
          <a:ext cx="3255260" cy="429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52">
                  <a:extLst>
                    <a:ext uri="{9D8B030D-6E8A-4147-A177-3AD203B41FA5}">
                      <a16:colId xmlns:a16="http://schemas.microsoft.com/office/drawing/2014/main" xmlns="" val="1999352254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2572912304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1367426536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3868255638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2978616201"/>
                    </a:ext>
                  </a:extLst>
                </a:gridCol>
              </a:tblGrid>
              <a:tr h="44167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Male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Female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18-34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35-54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55+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28265990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17176806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89151203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73808051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528228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79242435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860424514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095215666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53206611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613314844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60546208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22055778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418674152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52128483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30009765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77617457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62345280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598107737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5190889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177EB353-EF7E-4E4A-9B2A-DE7A51F91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339146"/>
              </p:ext>
            </p:extLst>
          </p:nvPr>
        </p:nvGraphicFramePr>
        <p:xfrm>
          <a:off x="1057274" y="2058351"/>
          <a:ext cx="2658269" cy="3892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8269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</a:tblGrid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Eat healthy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Lose weight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Get in shape/stay fit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Save more, spend less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Pay off debt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Get organized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Learn something new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Spend more time with family/friends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036017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Make and keep a budget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261315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>
                          <a:effectLst/>
                        </a:rPr>
                        <a:t>More financially responsible/get finances in order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1242635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Challenge myself every day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74744593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Improve my credit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06550324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Read more books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40339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Volunteer to help others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56105769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Change jobs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3773348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Unplug more often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4071166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Change my bank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423504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I didn't make a resolution in 2017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2017928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FA0C0580-B667-4DE8-9E7F-481930386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11510"/>
              </p:ext>
            </p:extLst>
          </p:nvPr>
        </p:nvGraphicFramePr>
        <p:xfrm>
          <a:off x="5413247" y="5944866"/>
          <a:ext cx="3255260" cy="42844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51052">
                  <a:extLst>
                    <a:ext uri="{9D8B030D-6E8A-4147-A177-3AD203B41FA5}">
                      <a16:colId xmlns:a16="http://schemas.microsoft.com/office/drawing/2014/main" xmlns="" val="1999352254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1367426536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3868255638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2978616201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193784764"/>
                    </a:ext>
                  </a:extLst>
                </a:gridCol>
              </a:tblGrid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598107737"/>
                  </a:ext>
                </a:extLst>
              </a:tr>
              <a:tr h="2142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51908893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AC8DC41-16A5-402E-AA15-7134270D5E46}"/>
              </a:ext>
            </a:extLst>
          </p:cNvPr>
          <p:cNvSpPr txBox="1"/>
          <p:nvPr/>
        </p:nvSpPr>
        <p:spPr>
          <a:xfrm>
            <a:off x="4694781" y="5944866"/>
            <a:ext cx="71846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95000"/>
              </a:lnSpc>
            </a:pPr>
            <a:r>
              <a:rPr lang="en-US" sz="1100" b="1" dirty="0"/>
              <a:t>Health </a:t>
            </a:r>
          </a:p>
          <a:p>
            <a:pPr algn="r"/>
            <a:r>
              <a:rPr lang="en-US" sz="1100" b="1" dirty="0"/>
              <a:t>Finance</a:t>
            </a:r>
          </a:p>
        </p:txBody>
      </p:sp>
    </p:spTree>
    <p:extLst>
      <p:ext uri="{BB962C8B-B14F-4D97-AF65-F5344CB8AC3E}">
        <p14:creationId xmlns:p14="http://schemas.microsoft.com/office/powerpoint/2010/main" val="2697463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499632" cy="464124"/>
          </a:xfrm>
        </p:spPr>
        <p:txBody>
          <a:bodyPr/>
          <a:lstStyle/>
          <a:p>
            <a:r>
              <a:rPr lang="en-US" sz="2000" dirty="0"/>
              <a:t>However, Health goals can be more difficult to stick to.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8384214" y="6562521"/>
            <a:ext cx="650660" cy="182562"/>
          </a:xfrm>
        </p:spPr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460" y="6573838"/>
            <a:ext cx="794266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Q7: Did you stick to your 2017 resolution(s)?</a:t>
            </a:r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D046A6EC-8CF8-4E18-A32B-B61A67879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215738"/>
              </p:ext>
            </p:extLst>
          </p:nvPr>
        </p:nvGraphicFramePr>
        <p:xfrm>
          <a:off x="2802197" y="1724141"/>
          <a:ext cx="4535129" cy="4158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5274660" y="1368594"/>
            <a:ext cx="2143536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Stick to 2017 Resolutions?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67F0AC05-54C1-4974-9CCE-D21C14A6C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506851"/>
              </p:ext>
            </p:extLst>
          </p:nvPr>
        </p:nvGraphicFramePr>
        <p:xfrm>
          <a:off x="0" y="1723977"/>
          <a:ext cx="5892611" cy="4143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C4A1A26-8CE3-44BF-991F-DD6F7019C762}"/>
              </a:ext>
            </a:extLst>
          </p:cNvPr>
          <p:cNvSpPr txBox="1"/>
          <p:nvPr/>
        </p:nvSpPr>
        <p:spPr>
          <a:xfrm>
            <a:off x="2545986" y="1378599"/>
            <a:ext cx="2117887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2017 Goals or Resolutions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0A7EFD4B-82DE-4EE0-9B00-5D0ED3BCB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670810"/>
              </p:ext>
            </p:extLst>
          </p:nvPr>
        </p:nvGraphicFramePr>
        <p:xfrm>
          <a:off x="405580" y="1850953"/>
          <a:ext cx="8399205" cy="3892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633">
                  <a:extLst>
                    <a:ext uri="{9D8B030D-6E8A-4147-A177-3AD203B41FA5}">
                      <a16:colId xmlns:a16="http://schemas.microsoft.com/office/drawing/2014/main" xmlns="" val="1697547160"/>
                    </a:ext>
                  </a:extLst>
                </a:gridCol>
                <a:gridCol w="2513668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  <a:gridCol w="5566904">
                  <a:extLst>
                    <a:ext uri="{9D8B030D-6E8A-4147-A177-3AD203B41FA5}">
                      <a16:colId xmlns:a16="http://schemas.microsoft.com/office/drawing/2014/main" xmlns="" val="3295377909"/>
                    </a:ext>
                  </a:extLst>
                </a:gridCol>
              </a:tblGrid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Eat healthy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Lose weight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Get in shape/stay fit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Save more, spend less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Pay off debt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Get organized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Learn something new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Spend more time with family/friends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036017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Make and keep a budget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261315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 dirty="0">
                          <a:effectLst/>
                        </a:rPr>
                        <a:t>More financially responsible/get finances in order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1242635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Challenge myself every day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74744593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Improve my credit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06550324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Read more books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40339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Volunteer to help others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56105769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Change jobs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3773348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Unplug more often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4071166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Change my bank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423504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I didn't make a resolution in 2017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20179285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73E7E7F-BE66-4EA2-83A4-5B51CA6F6B0B}"/>
              </a:ext>
            </a:extLst>
          </p:cNvPr>
          <p:cNvSpPr/>
          <p:nvPr/>
        </p:nvSpPr>
        <p:spPr>
          <a:xfrm>
            <a:off x="5532598" y="1665308"/>
            <a:ext cx="149014" cy="1309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2C144DB-8922-48A5-90B6-2E13437E9191}"/>
              </a:ext>
            </a:extLst>
          </p:cNvPr>
          <p:cNvSpPr/>
          <p:nvPr/>
        </p:nvSpPr>
        <p:spPr>
          <a:xfrm>
            <a:off x="6658538" y="1654850"/>
            <a:ext cx="149014" cy="1309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87A06F3-8892-4A9A-843B-9B98ACE6AF93}"/>
              </a:ext>
            </a:extLst>
          </p:cNvPr>
          <p:cNvSpPr txBox="1"/>
          <p:nvPr/>
        </p:nvSpPr>
        <p:spPr>
          <a:xfrm>
            <a:off x="5633384" y="1621407"/>
            <a:ext cx="389850" cy="223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900" b="1" dirty="0"/>
              <a:t>Yes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5E802F1-3BB0-4FAC-81A5-A0923C9A4782}"/>
              </a:ext>
            </a:extLst>
          </p:cNvPr>
          <p:cNvSpPr txBox="1"/>
          <p:nvPr/>
        </p:nvSpPr>
        <p:spPr>
          <a:xfrm>
            <a:off x="6746591" y="1612187"/>
            <a:ext cx="338554" cy="223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900" b="1" dirty="0"/>
              <a:t>No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FA972DB-EC9A-46CA-9A57-AE3D019ACA6F}"/>
              </a:ext>
            </a:extLst>
          </p:cNvPr>
          <p:cNvSpPr txBox="1"/>
          <p:nvPr/>
        </p:nvSpPr>
        <p:spPr>
          <a:xfrm>
            <a:off x="272847" y="1375968"/>
            <a:ext cx="524504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2018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2AEF59D-C7B4-42B4-BDF9-DF88D47DD632}"/>
              </a:ext>
            </a:extLst>
          </p:cNvPr>
          <p:cNvSpPr/>
          <p:nvPr/>
        </p:nvSpPr>
        <p:spPr>
          <a:xfrm>
            <a:off x="403210" y="3158501"/>
            <a:ext cx="317092" cy="19441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EC084E-DA6F-4276-A0DB-DF778EFE3117}"/>
              </a:ext>
            </a:extLst>
          </p:cNvPr>
          <p:cNvSpPr/>
          <p:nvPr/>
        </p:nvSpPr>
        <p:spPr>
          <a:xfrm>
            <a:off x="403210" y="2725434"/>
            <a:ext cx="317092" cy="194411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C642595-499A-4873-BC64-52DCDD067FD6}"/>
              </a:ext>
            </a:extLst>
          </p:cNvPr>
          <p:cNvSpPr/>
          <p:nvPr/>
        </p:nvSpPr>
        <p:spPr>
          <a:xfrm>
            <a:off x="403210" y="2298846"/>
            <a:ext cx="317092" cy="194411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A925D2F-B1E0-4D3B-8B31-F08AFC9BAF18}"/>
              </a:ext>
            </a:extLst>
          </p:cNvPr>
          <p:cNvSpPr/>
          <p:nvPr/>
        </p:nvSpPr>
        <p:spPr>
          <a:xfrm>
            <a:off x="403210" y="1869019"/>
            <a:ext cx="317092" cy="194411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C313AD2-2500-4A1C-AD16-77807BD27A49}"/>
              </a:ext>
            </a:extLst>
          </p:cNvPr>
          <p:cNvSpPr/>
          <p:nvPr/>
        </p:nvSpPr>
        <p:spPr>
          <a:xfrm>
            <a:off x="403210" y="2080599"/>
            <a:ext cx="317092" cy="194411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0CFBA471-126D-4313-81E5-6692AAB8156A}"/>
              </a:ext>
            </a:extLst>
          </p:cNvPr>
          <p:cNvSpPr/>
          <p:nvPr/>
        </p:nvSpPr>
        <p:spPr>
          <a:xfrm>
            <a:off x="7418196" y="3439457"/>
            <a:ext cx="1488788" cy="28388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Finance NET: 74%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0A56FC56-C3E3-4715-B105-CDC9E7CD60B0}"/>
              </a:ext>
            </a:extLst>
          </p:cNvPr>
          <p:cNvSpPr/>
          <p:nvPr/>
        </p:nvSpPr>
        <p:spPr>
          <a:xfrm>
            <a:off x="7418196" y="3083388"/>
            <a:ext cx="1488788" cy="28388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Health NET: 68%</a:t>
            </a:r>
          </a:p>
        </p:txBody>
      </p:sp>
    </p:spTree>
    <p:extLst>
      <p:ext uri="{BB962C8B-B14F-4D97-AF65-F5344CB8AC3E}">
        <p14:creationId xmlns:p14="http://schemas.microsoft.com/office/powerpoint/2010/main" val="572539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0A7EFD4B-82DE-4EE0-9B00-5D0ED3BCB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416947"/>
              </p:ext>
            </p:extLst>
          </p:nvPr>
        </p:nvGraphicFramePr>
        <p:xfrm>
          <a:off x="151257" y="2268592"/>
          <a:ext cx="8716994" cy="3892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4794">
                  <a:extLst>
                    <a:ext uri="{9D8B030D-6E8A-4147-A177-3AD203B41FA5}">
                      <a16:colId xmlns:a16="http://schemas.microsoft.com/office/drawing/2014/main" xmlns="" val="1822519446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xmlns="" val="3295377909"/>
                    </a:ext>
                  </a:extLst>
                </a:gridCol>
              </a:tblGrid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Eat healthy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813036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Lose weight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54063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Get in shape/stay fit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4823766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Save more, spend less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67919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Pay off debt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49464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Get organized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7430721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Learn something new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262380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Spend more time with family/friends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036017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Make and keep a budget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261315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 dirty="0">
                          <a:effectLst/>
                        </a:rPr>
                        <a:t>More financially responsible/get finances in order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1242635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Challenge myself every day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74744593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Improve my credit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06550324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Read more books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40339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Volunteer to help others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56105769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Change jobs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3773348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Unplug more often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4071166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Change my bank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4235040"/>
                  </a:ext>
                </a:extLst>
              </a:tr>
              <a:tr h="216244"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20179285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499632" cy="464124"/>
          </a:xfrm>
        </p:spPr>
        <p:txBody>
          <a:bodyPr/>
          <a:lstStyle/>
          <a:p>
            <a:r>
              <a:rPr lang="en-US" sz="1800" dirty="0"/>
              <a:t>The biggest reason for not sticking with a resolution was that, basically, life gets in the way.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8407320" y="6609374"/>
            <a:ext cx="650660" cy="182562"/>
          </a:xfrm>
        </p:spPr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67F0AC05-54C1-4974-9CCE-D21C14A6C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4033550"/>
              </p:ext>
            </p:extLst>
          </p:nvPr>
        </p:nvGraphicFramePr>
        <p:xfrm>
          <a:off x="96887" y="2121905"/>
          <a:ext cx="4785619" cy="3898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xmlns="" id="{E7FD7453-6A08-42B9-B982-7AD0A80F44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0485197"/>
              </p:ext>
            </p:extLst>
          </p:nvPr>
        </p:nvGraphicFramePr>
        <p:xfrm>
          <a:off x="1172388" y="2121905"/>
          <a:ext cx="4785619" cy="3898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xmlns="" id="{26150C98-81C8-4767-A044-8B116B8ED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418686"/>
              </p:ext>
            </p:extLst>
          </p:nvPr>
        </p:nvGraphicFramePr>
        <p:xfrm>
          <a:off x="2632421" y="2105205"/>
          <a:ext cx="4785619" cy="3898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xmlns="" id="{5653DA9C-0F82-4CF2-A8BB-900F60A7E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1798591"/>
              </p:ext>
            </p:extLst>
          </p:nvPr>
        </p:nvGraphicFramePr>
        <p:xfrm>
          <a:off x="3856727" y="2130057"/>
          <a:ext cx="4785619" cy="3898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xmlns="" id="{B99ABB8B-CEAE-4FA6-AA83-E44277C59B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6222153"/>
              </p:ext>
            </p:extLst>
          </p:nvPr>
        </p:nvGraphicFramePr>
        <p:xfrm>
          <a:off x="4905487" y="2113555"/>
          <a:ext cx="4785619" cy="3898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F029D53-27EB-4919-824B-459B84700B9C}"/>
              </a:ext>
            </a:extLst>
          </p:cNvPr>
          <p:cNvSpPr txBox="1"/>
          <p:nvPr/>
        </p:nvSpPr>
        <p:spPr>
          <a:xfrm>
            <a:off x="2167369" y="1712269"/>
            <a:ext cx="1295399" cy="487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900" b="1" dirty="0"/>
              <a:t>I didn't have information/advice needed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9F8E086-E00C-434C-BAA1-088A6535A0A9}"/>
              </a:ext>
            </a:extLst>
          </p:cNvPr>
          <p:cNvSpPr txBox="1"/>
          <p:nvPr/>
        </p:nvSpPr>
        <p:spPr>
          <a:xfrm>
            <a:off x="3627402" y="1681967"/>
            <a:ext cx="1096137" cy="487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900" b="1" dirty="0"/>
              <a:t>Too busy to put time into achieving goals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177BD58-7495-4C21-B628-E678BEC4D645}"/>
              </a:ext>
            </a:extLst>
          </p:cNvPr>
          <p:cNvSpPr txBox="1"/>
          <p:nvPr/>
        </p:nvSpPr>
        <p:spPr>
          <a:xfrm flipH="1">
            <a:off x="4877711" y="1681967"/>
            <a:ext cx="1206875" cy="487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900" b="1" dirty="0"/>
              <a:t>Didn't see results fast enough and gave up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D90DFC1-11B5-4B41-AD78-507ADB7841BB}"/>
              </a:ext>
            </a:extLst>
          </p:cNvPr>
          <p:cNvSpPr txBox="1"/>
          <p:nvPr/>
        </p:nvSpPr>
        <p:spPr>
          <a:xfrm>
            <a:off x="6207644" y="1747754"/>
            <a:ext cx="960758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900" b="1" dirty="0"/>
              <a:t>Changed my resolution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188F3F3-EEA3-4668-9C99-E4E549998071}"/>
              </a:ext>
            </a:extLst>
          </p:cNvPr>
          <p:cNvSpPr txBox="1"/>
          <p:nvPr/>
        </p:nvSpPr>
        <p:spPr>
          <a:xfrm>
            <a:off x="7377342" y="1681967"/>
            <a:ext cx="1061682" cy="487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900" b="1" dirty="0"/>
              <a:t>Outside/ circumstances interfered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1606F14E-4DE0-4284-ABEB-805C66C69308}"/>
              </a:ext>
            </a:extLst>
          </p:cNvPr>
          <p:cNvSpPr/>
          <p:nvPr/>
        </p:nvSpPr>
        <p:spPr>
          <a:xfrm>
            <a:off x="91752" y="6530974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Q8: If you didn't stick to your 2017 resolutions, why not?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50FB008-1C34-4524-98F2-C4C390307ECE}"/>
              </a:ext>
            </a:extLst>
          </p:cNvPr>
          <p:cNvSpPr txBox="1"/>
          <p:nvPr/>
        </p:nvSpPr>
        <p:spPr>
          <a:xfrm>
            <a:off x="3627402" y="1224530"/>
            <a:ext cx="3279616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Why didn’t you stick to 2017 resolutions?</a:t>
            </a:r>
          </a:p>
        </p:txBody>
      </p:sp>
    </p:spTree>
    <p:extLst>
      <p:ext uri="{BB962C8B-B14F-4D97-AF65-F5344CB8AC3E}">
        <p14:creationId xmlns:p14="http://schemas.microsoft.com/office/powerpoint/2010/main" val="3243249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1" y="297876"/>
            <a:ext cx="7768359" cy="464124"/>
          </a:xfrm>
        </p:spPr>
        <p:txBody>
          <a:bodyPr/>
          <a:lstStyle/>
          <a:p>
            <a:r>
              <a:rPr lang="en-US" sz="1800" dirty="0"/>
              <a:t>Nearly three quarters made a financial mistake in 2017 (73%). Not saving enough and incurring too much debt were the biggest issues</a:t>
            </a:r>
            <a:r>
              <a:rPr lang="en-US" sz="2000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80A990-DF2C-435B-A5CA-7BE8F9D5B1C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752" y="6530974"/>
            <a:ext cx="848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</a:rPr>
              <a:t>Q9: What was your biggest financial mistake of 2017?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D70C957-4ECA-4EB2-A0C5-E3AC3BE18810}"/>
              </a:ext>
            </a:extLst>
          </p:cNvPr>
          <p:cNvSpPr txBox="1"/>
          <p:nvPr/>
        </p:nvSpPr>
        <p:spPr>
          <a:xfrm>
            <a:off x="3393646" y="1673300"/>
            <a:ext cx="2603598" cy="2677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200" b="1" i="1" u="sng" dirty="0"/>
              <a:t>Biggest financial mistake of 2017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1F28B7FE-312E-4817-91CF-9C947C311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9030883"/>
              </p:ext>
            </p:extLst>
          </p:nvPr>
        </p:nvGraphicFramePr>
        <p:xfrm>
          <a:off x="175491" y="2519676"/>
          <a:ext cx="6297111" cy="2488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9E468817-A790-4B49-9AFA-133BAF6512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891955"/>
              </p:ext>
            </p:extLst>
          </p:nvPr>
        </p:nvGraphicFramePr>
        <p:xfrm>
          <a:off x="5239512" y="2196467"/>
          <a:ext cx="3255260" cy="275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52">
                  <a:extLst>
                    <a:ext uri="{9D8B030D-6E8A-4147-A177-3AD203B41FA5}">
                      <a16:colId xmlns:a16="http://schemas.microsoft.com/office/drawing/2014/main" xmlns="" val="1999352254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2572912304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1367426536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3868255638"/>
                    </a:ext>
                  </a:extLst>
                </a:gridCol>
                <a:gridCol w="651052">
                  <a:extLst>
                    <a:ext uri="{9D8B030D-6E8A-4147-A177-3AD203B41FA5}">
                      <a16:colId xmlns:a16="http://schemas.microsoft.com/office/drawing/2014/main" xmlns="" val="2978616201"/>
                    </a:ext>
                  </a:extLst>
                </a:gridCol>
              </a:tblGrid>
              <a:tr h="36908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Male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Female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18-34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35-54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55+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28265990"/>
                  </a:ext>
                </a:extLst>
              </a:tr>
              <a:tr h="3401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17176806"/>
                  </a:ext>
                </a:extLst>
              </a:tr>
              <a:tr h="3401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89151203"/>
                  </a:ext>
                </a:extLst>
              </a:tr>
              <a:tr h="3401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73808051"/>
                  </a:ext>
                </a:extLst>
              </a:tr>
              <a:tr h="3401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528228"/>
                  </a:ext>
                </a:extLst>
              </a:tr>
              <a:tr h="3401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79242435"/>
                  </a:ext>
                </a:extLst>
              </a:tr>
              <a:tr h="3401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860424514"/>
                  </a:ext>
                </a:extLst>
              </a:tr>
              <a:tr h="3401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09521566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A9406AE5-B1DD-4538-9218-6088D15B0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146031"/>
              </p:ext>
            </p:extLst>
          </p:nvPr>
        </p:nvGraphicFramePr>
        <p:xfrm>
          <a:off x="502920" y="2629720"/>
          <a:ext cx="3181604" cy="22691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1604">
                  <a:extLst>
                    <a:ext uri="{9D8B030D-6E8A-4147-A177-3AD203B41FA5}">
                      <a16:colId xmlns:a16="http://schemas.microsoft.com/office/drawing/2014/main" xmlns="" val="106816974"/>
                    </a:ext>
                  </a:extLst>
                </a:gridCol>
              </a:tblGrid>
              <a:tr h="324161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effectLst/>
                        </a:rPr>
                        <a:t>I didn't make any financial mistakes in 2017</a:t>
                      </a:r>
                      <a:endParaRPr lang="en-US" sz="10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130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70597862"/>
                  </a:ext>
                </a:extLst>
              </a:tr>
              <a:tr h="324161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Incurred too much credit card debt / I didn't pay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130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2764290"/>
                  </a:ext>
                </a:extLst>
              </a:tr>
              <a:tr h="324161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effectLst/>
                        </a:rPr>
                        <a:t>I didn't save enough/save for a rainy day</a:t>
                      </a:r>
                      <a:endParaRPr lang="en-US" sz="10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130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31261862"/>
                  </a:ext>
                </a:extLst>
              </a:tr>
              <a:tr h="324161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effectLst/>
                        </a:rPr>
                        <a:t>I did not have a financial plan for 2017</a:t>
                      </a:r>
                      <a:endParaRPr lang="en-US" sz="10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130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30191855"/>
                  </a:ext>
                </a:extLst>
              </a:tr>
              <a:tr h="324161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effectLst/>
                        </a:rPr>
                        <a:t>I didn't set/stick to a budget</a:t>
                      </a:r>
                      <a:endParaRPr lang="en-US" sz="10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130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64782660"/>
                  </a:ext>
                </a:extLst>
              </a:tr>
              <a:tr h="324161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1" u="none" strike="noStrike">
                          <a:solidFill>
                            <a:schemeClr val="tx1"/>
                          </a:solidFill>
                          <a:effectLst/>
                        </a:rPr>
                        <a:t>I lived beyond my means</a:t>
                      </a:r>
                      <a:endParaRPr lang="en-US" sz="10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130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8374242"/>
                  </a:ext>
                </a:extLst>
              </a:tr>
              <a:tr h="324161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I didn't invest for retirement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130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50812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249069"/>
      </p:ext>
    </p:extLst>
  </p:cSld>
  <p:clrMapOvr>
    <a:masterClrMapping/>
  </p:clrMapOvr>
</p:sld>
</file>

<file path=ppt/theme/theme1.xml><?xml version="1.0" encoding="utf-8"?>
<a:theme xmlns:a="http://schemas.openxmlformats.org/drawingml/2006/main" name="TD White">
  <a:themeElements>
    <a:clrScheme name="TDI">
      <a:dk1>
        <a:srgbClr val="6A737B"/>
      </a:dk1>
      <a:lt1>
        <a:sysClr val="window" lastClr="FFFFFF"/>
      </a:lt1>
      <a:dk2>
        <a:srgbClr val="000000"/>
      </a:dk2>
      <a:lt2>
        <a:srgbClr val="00B624"/>
      </a:lt2>
      <a:accent1>
        <a:srgbClr val="808083"/>
      </a:accent1>
      <a:accent2>
        <a:srgbClr val="E8B400"/>
      </a:accent2>
      <a:accent3>
        <a:srgbClr val="8CC63F"/>
      </a:accent3>
      <a:accent4>
        <a:srgbClr val="619ABC"/>
      </a:accent4>
      <a:accent5>
        <a:srgbClr val="9D9DA1"/>
      </a:accent5>
      <a:accent6>
        <a:srgbClr val="EDC45F"/>
      </a:accent6>
      <a:hlink>
        <a:srgbClr val="00B624"/>
      </a:hlink>
      <a:folHlink>
        <a:srgbClr val="86CA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DI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custClrLst>
    <a:custClr name="Grey 100%">
      <a:srgbClr val="808083"/>
    </a:custClr>
    <a:custClr name="Orange 100%">
      <a:srgbClr val="E8B400"/>
    </a:custClr>
    <a:custClr name="Fresh Green 100%">
      <a:srgbClr val="8CC63F"/>
    </a:custClr>
    <a:custClr name="Blue 100%">
      <a:srgbClr val="619ABC"/>
    </a:custClr>
    <a:custClr name="blank">
      <a:srgbClr val="FFFFFF"/>
    </a:custClr>
    <a:custClr name="Logo Green 100%">
      <a:srgbClr val="00B624"/>
    </a:custClr>
    <a:custClr name="Dark Green 100%">
      <a:srgbClr val="163D22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75%">
      <a:srgbClr val="9D9DA1"/>
    </a:custClr>
    <a:custClr name="Orange 75%">
      <a:srgbClr val="EDC45F"/>
    </a:custClr>
    <a:custClr name="Fresh Green 75%">
      <a:srgbClr val="AAD572"/>
    </a:custClr>
    <a:custClr name="Blue 75%">
      <a:srgbClr val="83AECB"/>
    </a:custClr>
    <a:custClr name="blank">
      <a:srgbClr val="FFFFFF"/>
    </a:custClr>
    <a:custClr name="Logo Green 75%">
      <a:srgbClr val="86CA72"/>
    </a:custClr>
    <a:custClr name="Dark Green 75%">
      <a:srgbClr val="3E6856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50%">
      <a:srgbClr val="BCBBBF"/>
    </a:custClr>
    <a:custClr name="Orange 50%">
      <a:srgbClr val="F2D58F"/>
    </a:custClr>
    <a:custClr name="Fresh Green 50%">
      <a:srgbClr val="C5E19D"/>
    </a:custClr>
    <a:custClr name="Blue 50%">
      <a:srgbClr val="A7C4DA"/>
    </a:custClr>
    <a:custClr name="blank">
      <a:srgbClr val="FFFFFF"/>
    </a:custClr>
    <a:custClr name="Logo Green 50%">
      <a:srgbClr val="AED99E"/>
    </a:custClr>
    <a:custClr name="Dark Green 50%">
      <a:srgbClr val="739283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25%">
      <a:srgbClr val="DCDCDE"/>
    </a:custClr>
    <a:custClr name="Orange 25%">
      <a:srgbClr val="F8E7C2"/>
    </a:custClr>
    <a:custClr name="Fresh Green 20%">
      <a:srgbClr val="EDF5E0"/>
    </a:custClr>
    <a:custClr name="Blue 25%">
      <a:srgbClr val="CEDDEA"/>
    </a:custClr>
    <a:custClr name="blank">
      <a:srgbClr val="FFFFFF"/>
    </a:custClr>
    <a:custClr name="Logo Green 20%">
      <a:srgbClr val="E6F1E0"/>
    </a:custClr>
    <a:custClr name="Dark Green 10%">
      <a:srgbClr val="E0EBE7"/>
    </a:custClr>
    <a:custClr name="blank">
      <a:srgbClr val="FFFFFF"/>
    </a:custClr>
    <a:custClr name="blank">
      <a:srgbClr val="FFFFFF"/>
    </a:custClr>
    <a:custClr name="blank">
      <a:srgbClr val="FFFFFF"/>
    </a:custClr>
    <a:custClr name="Font">
      <a:srgbClr val="6A737B"/>
    </a:custClr>
    <a:custClr name="Lines (Black)">
      <a:srgbClr val="000000"/>
    </a:custClr>
    <a:custClr name="Background (White)">
      <a:srgbClr val="FFFFFF"/>
    </a:custClr>
  </a:custClrLst>
</a:theme>
</file>

<file path=ppt/theme/theme2.xml><?xml version="1.0" encoding="utf-8"?>
<a:theme xmlns:a="http://schemas.openxmlformats.org/drawingml/2006/main" name="Office Theme">
  <a:themeElements>
    <a:clrScheme name="TDI">
      <a:dk1>
        <a:srgbClr val="6A737B"/>
      </a:dk1>
      <a:lt1>
        <a:sysClr val="window" lastClr="FFFFFF"/>
      </a:lt1>
      <a:dk2>
        <a:srgbClr val="000000"/>
      </a:dk2>
      <a:lt2>
        <a:srgbClr val="00B624"/>
      </a:lt2>
      <a:accent1>
        <a:srgbClr val="808083"/>
      </a:accent1>
      <a:accent2>
        <a:srgbClr val="E8B400"/>
      </a:accent2>
      <a:accent3>
        <a:srgbClr val="8CC63F"/>
      </a:accent3>
      <a:accent4>
        <a:srgbClr val="619ABC"/>
      </a:accent4>
      <a:accent5>
        <a:srgbClr val="9D9DA1"/>
      </a:accent5>
      <a:accent6>
        <a:srgbClr val="EDC45F"/>
      </a:accent6>
      <a:hlink>
        <a:srgbClr val="00B624"/>
      </a:hlink>
      <a:folHlink>
        <a:srgbClr val="86CA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DI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  <a:custClrLst>
    <a:custClr name="Grey 100%">
      <a:srgbClr val="808083"/>
    </a:custClr>
    <a:custClr name="Orange 100%">
      <a:srgbClr val="E8B400"/>
    </a:custClr>
    <a:custClr name="Fresh Green 100%">
      <a:srgbClr val="8CC63F"/>
    </a:custClr>
    <a:custClr name="Blue 100%">
      <a:srgbClr val="619ABC"/>
    </a:custClr>
    <a:custClr name="blank">
      <a:srgbClr val="FFFFFF"/>
    </a:custClr>
    <a:custClr name="Logo Green 100%">
      <a:srgbClr val="00B624"/>
    </a:custClr>
    <a:custClr name="Dark Green 100%">
      <a:srgbClr val="163D22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75%">
      <a:srgbClr val="9D9DA1"/>
    </a:custClr>
    <a:custClr name="Orange 75%">
      <a:srgbClr val="EDC45F"/>
    </a:custClr>
    <a:custClr name="Fresh Green 75%">
      <a:srgbClr val="AAD572"/>
    </a:custClr>
    <a:custClr name="Blue 75%">
      <a:srgbClr val="83AECB"/>
    </a:custClr>
    <a:custClr name="blank">
      <a:srgbClr val="FFFFFF"/>
    </a:custClr>
    <a:custClr name="Logo Green 75%">
      <a:srgbClr val="86CA72"/>
    </a:custClr>
    <a:custClr name="Dark Green 75%">
      <a:srgbClr val="3E6856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50%">
      <a:srgbClr val="BCBBBF"/>
    </a:custClr>
    <a:custClr name="Orange 50%">
      <a:srgbClr val="F2D58F"/>
    </a:custClr>
    <a:custClr name="Fresh Green 50%">
      <a:srgbClr val="C5E19D"/>
    </a:custClr>
    <a:custClr name="Blue 50%">
      <a:srgbClr val="A7C4DA"/>
    </a:custClr>
    <a:custClr name="blank">
      <a:srgbClr val="FFFFFF"/>
    </a:custClr>
    <a:custClr name="Logo Green 50%">
      <a:srgbClr val="AED99E"/>
    </a:custClr>
    <a:custClr name="Dark Green 50%">
      <a:srgbClr val="739283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25%">
      <a:srgbClr val="DCDCDE"/>
    </a:custClr>
    <a:custClr name="Orange 25%">
      <a:srgbClr val="F8E7C2"/>
    </a:custClr>
    <a:custClr name="Fresh Green 20%">
      <a:srgbClr val="EDF5E0"/>
    </a:custClr>
    <a:custClr name="Blue 25%">
      <a:srgbClr val="CEDDEA"/>
    </a:custClr>
    <a:custClr name="blank">
      <a:srgbClr val="FFFFFF"/>
    </a:custClr>
    <a:custClr name="Logo Green 20%">
      <a:srgbClr val="E6F1E0"/>
    </a:custClr>
    <a:custClr name="Dark Green 10%">
      <a:srgbClr val="E0EBE7"/>
    </a:custClr>
    <a:custClr name="blank">
      <a:srgbClr val="FFFFFF"/>
    </a:custClr>
    <a:custClr name="blank">
      <a:srgbClr val="FFFFFF"/>
    </a:custClr>
    <a:custClr name="blank">
      <a:srgbClr val="FFFFFF"/>
    </a:custClr>
    <a:custClr name="Font">
      <a:srgbClr val="6A737B"/>
    </a:custClr>
    <a:custClr name="Lines (Black)">
      <a:srgbClr val="000000"/>
    </a:custClr>
    <a:custClr name="Background (White)">
      <a:srgbClr val="FFFFFF"/>
    </a:custClr>
  </a:custClrLst>
</a:theme>
</file>

<file path=ppt/theme/theme3.xml><?xml version="1.0" encoding="utf-8"?>
<a:theme xmlns:a="http://schemas.openxmlformats.org/drawingml/2006/main" name="Office Theme">
  <a:themeElements>
    <a:clrScheme name="TDI">
      <a:dk1>
        <a:srgbClr val="6A737B"/>
      </a:dk1>
      <a:lt1>
        <a:sysClr val="window" lastClr="FFFFFF"/>
      </a:lt1>
      <a:dk2>
        <a:srgbClr val="000000"/>
      </a:dk2>
      <a:lt2>
        <a:srgbClr val="00B624"/>
      </a:lt2>
      <a:accent1>
        <a:srgbClr val="808083"/>
      </a:accent1>
      <a:accent2>
        <a:srgbClr val="E8B400"/>
      </a:accent2>
      <a:accent3>
        <a:srgbClr val="8CC63F"/>
      </a:accent3>
      <a:accent4>
        <a:srgbClr val="619ABC"/>
      </a:accent4>
      <a:accent5>
        <a:srgbClr val="9D9DA1"/>
      </a:accent5>
      <a:accent6>
        <a:srgbClr val="EDC45F"/>
      </a:accent6>
      <a:hlink>
        <a:srgbClr val="00B624"/>
      </a:hlink>
      <a:folHlink>
        <a:srgbClr val="86CA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DI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  <a:custClrLst>
    <a:custClr name="Grey 100%">
      <a:srgbClr val="808083"/>
    </a:custClr>
    <a:custClr name="Orange 100%">
      <a:srgbClr val="E8B400"/>
    </a:custClr>
    <a:custClr name="Fresh Green 100%">
      <a:srgbClr val="8CC63F"/>
    </a:custClr>
    <a:custClr name="Blue 100%">
      <a:srgbClr val="619ABC"/>
    </a:custClr>
    <a:custClr name="blank">
      <a:srgbClr val="FFFFFF"/>
    </a:custClr>
    <a:custClr name="Logo Green 100%">
      <a:srgbClr val="00B624"/>
    </a:custClr>
    <a:custClr name="Dark Green 100%">
      <a:srgbClr val="163D22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75%">
      <a:srgbClr val="9D9DA1"/>
    </a:custClr>
    <a:custClr name="Orange 75%">
      <a:srgbClr val="EDC45F"/>
    </a:custClr>
    <a:custClr name="Fresh Green 75%">
      <a:srgbClr val="AAD572"/>
    </a:custClr>
    <a:custClr name="Blue 75%">
      <a:srgbClr val="83AECB"/>
    </a:custClr>
    <a:custClr name="blank">
      <a:srgbClr val="FFFFFF"/>
    </a:custClr>
    <a:custClr name="Logo Green 75%">
      <a:srgbClr val="86CA72"/>
    </a:custClr>
    <a:custClr name="Dark Green 75%">
      <a:srgbClr val="3E6856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50%">
      <a:srgbClr val="BCBBBF"/>
    </a:custClr>
    <a:custClr name="Orange 50%">
      <a:srgbClr val="F2D58F"/>
    </a:custClr>
    <a:custClr name="Fresh Green 50%">
      <a:srgbClr val="C5E19D"/>
    </a:custClr>
    <a:custClr name="Blue 50%">
      <a:srgbClr val="A7C4DA"/>
    </a:custClr>
    <a:custClr name="blank">
      <a:srgbClr val="FFFFFF"/>
    </a:custClr>
    <a:custClr name="Logo Green 50%">
      <a:srgbClr val="AED99E"/>
    </a:custClr>
    <a:custClr name="Dark Green 50%">
      <a:srgbClr val="739283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 25%">
      <a:srgbClr val="DCDCDE"/>
    </a:custClr>
    <a:custClr name="Orange 25%">
      <a:srgbClr val="F8E7C2"/>
    </a:custClr>
    <a:custClr name="Fresh Green 20%">
      <a:srgbClr val="EDF5E0"/>
    </a:custClr>
    <a:custClr name="Blue 25%">
      <a:srgbClr val="CEDDEA"/>
    </a:custClr>
    <a:custClr name="blank">
      <a:srgbClr val="FFFFFF"/>
    </a:custClr>
    <a:custClr name="Logo Green 20%">
      <a:srgbClr val="E6F1E0"/>
    </a:custClr>
    <a:custClr name="Dark Green 10%">
      <a:srgbClr val="E0EBE7"/>
    </a:custClr>
    <a:custClr name="blank">
      <a:srgbClr val="FFFFFF"/>
    </a:custClr>
    <a:custClr name="blank">
      <a:srgbClr val="FFFFFF"/>
    </a:custClr>
    <a:custClr name="blank">
      <a:srgbClr val="FFFFFF"/>
    </a:custClr>
    <a:custClr name="Font">
      <a:srgbClr val="6A737B"/>
    </a:custClr>
    <a:custClr name="Lines (Black)">
      <a:srgbClr val="000000"/>
    </a:custClr>
    <a:custClr name="Background (White)">
      <a:srgbClr val="FFFFFF"/>
    </a:custClr>
  </a:custClr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34440</TotalTime>
  <Words>3245</Words>
  <Application>Microsoft Office PowerPoint</Application>
  <PresentationFormat>On-screen Show (4:3)</PresentationFormat>
  <Paragraphs>900</Paragraphs>
  <Slides>21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TD White</vt:lpstr>
      <vt:lpstr>TD Bank | 2018 New Year’s Resolutions </vt:lpstr>
      <vt:lpstr>Background &amp; Audience</vt:lpstr>
      <vt:lpstr>Health goals supersede financial goals for 2018. The top financial goal is to save more and spend less.  Millennials are more likely to set financial goals. </vt:lpstr>
      <vt:lpstr>The top three goals also skew towards health. Paying off debt becomes the top financial goal. </vt:lpstr>
      <vt:lpstr>Overall, confidence in achieving goals is fairly strong. People are often less confident that they’ll achieve their 2018 health goals. Seeking help with financial goals is most common.</vt:lpstr>
      <vt:lpstr>In 2017, health goals were also slightly more popular than financial goals.</vt:lpstr>
      <vt:lpstr>However, Health goals can be more difficult to stick to. </vt:lpstr>
      <vt:lpstr>The biggest reason for not sticking with a resolution was that, basically, life gets in the way.</vt:lpstr>
      <vt:lpstr>Nearly three quarters made a financial mistake in 2017 (73%). Not saving enough and incurring too much debt were the biggest issues.</vt:lpstr>
      <vt:lpstr>Nearly all believe they’ll be better off financially in 2018.  Having a financial plan is the main reason why. </vt:lpstr>
      <vt:lpstr>Investing and saving are the top long-term financial goals for the next five years.</vt:lpstr>
      <vt:lpstr>When ranked (Top 1-3) investing and saving are still the most important.</vt:lpstr>
      <vt:lpstr>A financial plan is most needed to achieve ones goals of saving, investing and paying off debt. </vt:lpstr>
      <vt:lpstr>Resolutions setters are split when asked whether they are more likely to accomplish their short or long term goals. </vt:lpstr>
      <vt:lpstr>PowerPoint Presentation</vt:lpstr>
      <vt:lpstr>PowerPoint Presentation</vt:lpstr>
      <vt:lpstr>Overall, review of budgets/monitoring of spend is happening less frequently than Exercise. </vt:lpstr>
      <vt:lpstr>Nearly two thirds have a financial plan, similar to those having an exercise plan. </vt:lpstr>
      <vt:lpstr>Low/no fees are top of mind when choosing a new bank. Cash incentives are also considered when switching. </vt:lpstr>
      <vt:lpstr>Being handed a financial windfall leaves many thankful and setting aside the funds for a rainy day. </vt:lpstr>
      <vt:lpstr>PowerPoint Presentation</vt:lpstr>
    </vt:vector>
  </TitlesOfParts>
  <Company>ATR Consulting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Christine DeLaurentis</dc:creator>
  <cp:keywords>Internal</cp:keywords>
  <cp:lastModifiedBy>Schmidt, Lauren R</cp:lastModifiedBy>
  <cp:revision>2008</cp:revision>
  <cp:lastPrinted>2017-10-04T12:52:59Z</cp:lastPrinted>
  <dcterms:created xsi:type="dcterms:W3CDTF">2012-06-19T17:46:46Z</dcterms:created>
  <dcterms:modified xsi:type="dcterms:W3CDTF">2018-05-01T18:56:46Z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8873900c-44c1-4f04-b387-80da5c9c1a48</vt:lpwstr>
  </property>
  <property fmtid="{D5CDD505-2E9C-101B-9397-08002B2CF9AE}" pid="3" name="aliashDocumentMarking">
    <vt:lpwstr>Internal</vt:lpwstr>
  </property>
  <property fmtid="{D5CDD505-2E9C-101B-9397-08002B2CF9AE}" pid="4" name="TDDCSClassification">
    <vt:lpwstr>Internal</vt:lpwstr>
  </property>
  <property fmtid="{D5CDD505-2E9C-101B-9397-08002B2CF9AE}" pid="5" name="kjhasxiQ">
    <vt:lpwstr>Internal</vt:lpwstr>
  </property>
</Properties>
</file>